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slideshow.main+xml"/>
  <Override PartName="/ppt/slides/slide13.xml" ContentType="application/vnd.openxmlformats-officedocument.presentationml.slide+xml"/>
  <Override PartName="/ppt/slides/slide14.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6" r:id="rId11"/>
    <p:sldId id="265" r:id="rId12"/>
    <p:sldId id="267" r:id="rId13"/>
    <p:sldId id="268" r:id="rId14"/>
    <p:sldId id="269" r:id="rId15"/>
    <p:sldId id="271" r:id="rId16"/>
    <p:sldId id="274" r:id="rId17"/>
    <p:sldId id="270" r:id="rId18"/>
    <p:sldId id="272" r:id="rId19"/>
    <p:sldId id="273" r:id="rId20"/>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4" d="100"/>
          <a:sy n="64" d="100"/>
        </p:scale>
        <p:origin x="-1446" y="-102"/>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EF439F2F-1270-4095-ABB3-D07EAC01E0B9}" type="datetimeFigureOut">
              <a:rPr lang="ru-RU" smtClean="0"/>
              <a:pPr/>
              <a:t>17.02.2022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8D6181E6-38A8-4443-AB3F-A6A56930DF21}" type="slidenum">
              <a:rPr lang="ru-RU" smtClean="0"/>
              <a:pPr/>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EF439F2F-1270-4095-ABB3-D07EAC01E0B9}" type="datetimeFigureOut">
              <a:rPr lang="ru-RU" smtClean="0"/>
              <a:pPr/>
              <a:t>17.02.2022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8D6181E6-38A8-4443-AB3F-A6A56930DF21}" type="slidenum">
              <a:rPr lang="ru-RU" smtClean="0"/>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EF439F2F-1270-4095-ABB3-D07EAC01E0B9}" type="datetimeFigureOut">
              <a:rPr lang="ru-RU" smtClean="0"/>
              <a:pPr/>
              <a:t>17.02.2022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8D6181E6-38A8-4443-AB3F-A6A56930DF21}" type="slidenum">
              <a:rPr lang="ru-RU" smtClean="0"/>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EF439F2F-1270-4095-ABB3-D07EAC01E0B9}" type="datetimeFigureOut">
              <a:rPr lang="ru-RU" smtClean="0"/>
              <a:pPr/>
              <a:t>17.02.2022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8D6181E6-38A8-4443-AB3F-A6A56930DF21}" type="slidenum">
              <a:rPr lang="ru-RU" smtClean="0"/>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EF439F2F-1270-4095-ABB3-D07EAC01E0B9}" type="datetimeFigureOut">
              <a:rPr lang="ru-RU" smtClean="0"/>
              <a:pPr/>
              <a:t>17.02.2022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8D6181E6-38A8-4443-AB3F-A6A56930DF21}" type="slidenum">
              <a:rPr lang="ru-RU" smtClean="0"/>
              <a:pPr/>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EF439F2F-1270-4095-ABB3-D07EAC01E0B9}" type="datetimeFigureOut">
              <a:rPr lang="ru-RU" smtClean="0"/>
              <a:pPr/>
              <a:t>17.02.2022</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8D6181E6-38A8-4443-AB3F-A6A56930DF21}" type="slidenum">
              <a:rPr lang="ru-RU" smtClean="0"/>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EF439F2F-1270-4095-ABB3-D07EAC01E0B9}" type="datetimeFigureOut">
              <a:rPr lang="ru-RU" smtClean="0"/>
              <a:pPr/>
              <a:t>17.02.2022</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8D6181E6-38A8-4443-AB3F-A6A56930DF21}" type="slidenum">
              <a:rPr lang="ru-RU" smtClean="0"/>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EF439F2F-1270-4095-ABB3-D07EAC01E0B9}" type="datetimeFigureOut">
              <a:rPr lang="ru-RU" smtClean="0"/>
              <a:pPr/>
              <a:t>17.02.2022</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8D6181E6-38A8-4443-AB3F-A6A56930DF21}" type="slidenum">
              <a:rPr lang="ru-RU" smtClean="0"/>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EF439F2F-1270-4095-ABB3-D07EAC01E0B9}" type="datetimeFigureOut">
              <a:rPr lang="ru-RU" smtClean="0"/>
              <a:pPr/>
              <a:t>17.02.2022</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8D6181E6-38A8-4443-AB3F-A6A56930DF21}" type="slidenum">
              <a:rPr lang="ru-RU" smtClean="0"/>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EF439F2F-1270-4095-ABB3-D07EAC01E0B9}" type="datetimeFigureOut">
              <a:rPr lang="ru-RU" smtClean="0"/>
              <a:pPr/>
              <a:t>17.02.2022</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8D6181E6-38A8-4443-AB3F-A6A56930DF21}" type="slidenum">
              <a:rPr lang="ru-RU" smtClean="0"/>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EF439F2F-1270-4095-ABB3-D07EAC01E0B9}" type="datetimeFigureOut">
              <a:rPr lang="ru-RU" smtClean="0"/>
              <a:pPr/>
              <a:t>17.02.2022</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8D6181E6-38A8-4443-AB3F-A6A56930DF21}" type="slidenum">
              <a:rPr lang="ru-RU" smtClean="0"/>
              <a:pPr/>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F439F2F-1270-4095-ABB3-D07EAC01E0B9}" type="datetimeFigureOut">
              <a:rPr lang="ru-RU" smtClean="0"/>
              <a:pPr/>
              <a:t>17.02.2022</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D6181E6-38A8-4443-AB3F-A6A56930DF21}" type="slidenum">
              <a:rPr lang="ru-RU" smtClean="0"/>
              <a:pPr/>
              <a:t>‹#›</a:t>
            </a:fld>
            <a:endParaRPr lang="ru-RU"/>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slideLayout" Target="../slideLayouts/slideLayout7.xml"/><Relationship Id="rId1" Type="http://schemas.openxmlformats.org/officeDocument/2006/relationships/audio" Target="file:///C:\Users\user\Desktop\&#1055;&#1045;&#1044;.&#1063;&#1058;&#1045;&#1053;&#1048;&#1045;\&#1043;&#1086;&#1083;&#1086;&#1089;%20011.wav" TargetMode="External"/><Relationship Id="rId5" Type="http://schemas.openxmlformats.org/officeDocument/2006/relationships/image" Target="../media/image18.png"/><Relationship Id="rId4" Type="http://schemas.openxmlformats.org/officeDocument/2006/relationships/image" Target="../media/image17.jpeg"/></Relationships>
</file>

<file path=ppt/slides/_rels/slide1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slideLayout" Target="../slideLayouts/slideLayout7.xml"/><Relationship Id="rId1" Type="http://schemas.openxmlformats.org/officeDocument/2006/relationships/audio" Target="file:///C:\Users\user\Desktop\&#1055;&#1045;&#1044;.&#1063;&#1058;&#1045;&#1053;&#1048;&#1045;\&#1043;&#1086;&#1083;&#1086;&#1089;%20012.wav" TargetMode="External"/><Relationship Id="rId6" Type="http://schemas.openxmlformats.org/officeDocument/2006/relationships/image" Target="../media/image21.png"/><Relationship Id="rId5" Type="http://schemas.openxmlformats.org/officeDocument/2006/relationships/image" Target="../media/image20.jpeg"/><Relationship Id="rId4" Type="http://schemas.openxmlformats.org/officeDocument/2006/relationships/image" Target="../media/image19.jpeg"/></Relationships>
</file>

<file path=ppt/slides/_rels/slide12.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slideLayout" Target="../slideLayouts/slideLayout7.xml"/><Relationship Id="rId1" Type="http://schemas.openxmlformats.org/officeDocument/2006/relationships/audio" Target="file:///C:\Users\user\Desktop\&#1055;&#1045;&#1044;.&#1063;&#1058;&#1045;&#1053;&#1048;&#1045;\&#1043;&#1086;&#1083;&#1086;&#1089;%20013.wav" TargetMode="External"/><Relationship Id="rId6" Type="http://schemas.openxmlformats.org/officeDocument/2006/relationships/image" Target="../media/image3.png"/><Relationship Id="rId5" Type="http://schemas.openxmlformats.org/officeDocument/2006/relationships/image" Target="../media/image24.jpeg"/><Relationship Id="rId4" Type="http://schemas.openxmlformats.org/officeDocument/2006/relationships/image" Target="../media/image23.jpeg"/></Relationships>
</file>

<file path=ppt/slides/_rels/slide1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slideLayout" Target="../slideLayouts/slideLayout7.xml"/><Relationship Id="rId1" Type="http://schemas.openxmlformats.org/officeDocument/2006/relationships/audio" Target="file:///C:\Users\user\Desktop\&#1055;&#1045;&#1044;.&#1063;&#1058;&#1045;&#1053;&#1048;&#1045;\&#1043;&#1086;&#1083;&#1086;&#1089;%20014.wav" TargetMode="External"/><Relationship Id="rId4" Type="http://schemas.openxmlformats.org/officeDocument/2006/relationships/image" Target="../media/image4.png"/></Relationships>
</file>

<file path=ppt/slides/_rels/slide1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slideLayout" Target="../slideLayouts/slideLayout7.xml"/><Relationship Id="rId1" Type="http://schemas.openxmlformats.org/officeDocument/2006/relationships/audio" Target="file:///C:\Users\user\Desktop\&#1055;&#1045;&#1044;.&#1063;&#1058;&#1045;&#1053;&#1048;&#1045;\&#1043;&#1086;&#1083;&#1086;&#1089;%20015.wav" TargetMode="External"/><Relationship Id="rId4" Type="http://schemas.openxmlformats.org/officeDocument/2006/relationships/image" Target="../media/image4.png"/></Relationships>
</file>

<file path=ppt/slides/_rels/slide1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slideLayout" Target="../slideLayouts/slideLayout7.xml"/><Relationship Id="rId1" Type="http://schemas.openxmlformats.org/officeDocument/2006/relationships/audio" Target="file:///C:\Users\user\Desktop\&#1055;&#1045;&#1044;.&#1063;&#1058;&#1045;&#1053;&#1048;&#1045;\&#1043;&#1086;&#1083;&#1086;&#1089;%20016.wav" TargetMode="External"/><Relationship Id="rId5" Type="http://schemas.openxmlformats.org/officeDocument/2006/relationships/image" Target="../media/image4.png"/><Relationship Id="rId4" Type="http://schemas.openxmlformats.org/officeDocument/2006/relationships/image" Target="../media/image25.jpeg"/></Relationships>
</file>

<file path=ppt/slides/_rels/slide16.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jpeg"/><Relationship Id="rId1" Type="http://schemas.openxmlformats.org/officeDocument/2006/relationships/slideLayout" Target="../slideLayouts/slideLayout7.xml"/><Relationship Id="rId4" Type="http://schemas.openxmlformats.org/officeDocument/2006/relationships/image" Target="../media/image27.jpeg"/></Relationships>
</file>

<file path=ppt/slides/_rels/slide1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slideLayout" Target="../slideLayouts/slideLayout7.xml"/><Relationship Id="rId1" Type="http://schemas.openxmlformats.org/officeDocument/2006/relationships/audio" Target="file:///C:\Users\user\Desktop\&#1055;&#1045;&#1044;.&#1063;&#1058;&#1045;&#1053;&#1048;&#1045;\&#1043;&#1086;&#1083;&#1086;&#1089;%20017.wav" TargetMode="External"/><Relationship Id="rId4" Type="http://schemas.openxmlformats.org/officeDocument/2006/relationships/image" Target="../media/image4.png"/></Relationships>
</file>

<file path=ppt/slides/_rels/slide1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slideLayout" Target="../slideLayouts/slideLayout7.xml"/><Relationship Id="rId1" Type="http://schemas.openxmlformats.org/officeDocument/2006/relationships/audio" Target="file:///C:\Users\user\Desktop\&#1055;&#1045;&#1044;.&#1063;&#1058;&#1045;&#1053;&#1048;&#1045;\&#1043;&#1086;&#1083;&#1086;&#1089;%20018.wav" TargetMode="External"/><Relationship Id="rId4" Type="http://schemas.openxmlformats.org/officeDocument/2006/relationships/image" Target="../media/image28.png"/></Relationships>
</file>

<file path=ppt/slides/_rels/slide1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slideLayout" Target="../slideLayouts/slideLayout7.xml"/><Relationship Id="rId1" Type="http://schemas.openxmlformats.org/officeDocument/2006/relationships/audio" Target="file:///C:\Users\user\Desktop\&#1055;&#1045;&#1044;.&#1063;&#1058;&#1045;&#1053;&#1048;&#1045;\&#1043;&#1086;&#1083;&#1086;&#1089;%20003.wav" TargetMode="External"/><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slideLayout" Target="../slideLayouts/slideLayout7.xml"/><Relationship Id="rId1" Type="http://schemas.openxmlformats.org/officeDocument/2006/relationships/audio" Target="file:///C:\Users\user\Desktop\&#1055;&#1045;&#1044;.&#1063;&#1058;&#1045;&#1053;&#1048;&#1045;\&#1043;&#1086;&#1083;&#1086;&#1089;%20004.wav" TargetMode="External"/><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slideLayout" Target="../slideLayouts/slideLayout7.xml"/><Relationship Id="rId1" Type="http://schemas.openxmlformats.org/officeDocument/2006/relationships/audio" Target="file:///C:\Users\user\Desktop\&#1055;&#1045;&#1044;.&#1063;&#1058;&#1045;&#1053;&#1048;&#1045;\&#1043;&#1086;&#1083;&#1086;&#1089;%20005.wav" TargetMode="External"/><Relationship Id="rId6" Type="http://schemas.openxmlformats.org/officeDocument/2006/relationships/image" Target="../media/image4.png"/><Relationship Id="rId5" Type="http://schemas.openxmlformats.org/officeDocument/2006/relationships/image" Target="../media/image6.jpeg"/><Relationship Id="rId4" Type="http://schemas.openxmlformats.org/officeDocument/2006/relationships/image" Target="../media/image5.jpeg"/></Relationships>
</file>

<file path=ppt/slides/_rels/slide5.xml.rels><?xml version="1.0" encoding="UTF-8" standalone="yes"?>
<Relationships xmlns="http://schemas.openxmlformats.org/package/2006/relationships"><Relationship Id="rId3" Type="http://schemas.openxmlformats.org/officeDocument/2006/relationships/image" Target="../media/image2.jpeg"/><Relationship Id="rId7" Type="http://schemas.openxmlformats.org/officeDocument/2006/relationships/image" Target="../media/image3.png"/><Relationship Id="rId2" Type="http://schemas.openxmlformats.org/officeDocument/2006/relationships/slideLayout" Target="../slideLayouts/slideLayout7.xml"/><Relationship Id="rId1" Type="http://schemas.openxmlformats.org/officeDocument/2006/relationships/audio" Target="file:///C:\Users\user\Desktop\&#1055;&#1045;&#1044;.&#1063;&#1058;&#1045;&#1053;&#1048;&#1045;\&#1043;&#1086;&#1083;&#1086;&#1089;%20006.wav" TargetMode="External"/><Relationship Id="rId6" Type="http://schemas.openxmlformats.org/officeDocument/2006/relationships/image" Target="../media/image9.jpeg"/><Relationship Id="rId5" Type="http://schemas.openxmlformats.org/officeDocument/2006/relationships/image" Target="../media/image8.jpeg"/><Relationship Id="rId4" Type="http://schemas.openxmlformats.org/officeDocument/2006/relationships/image" Target="../media/image7.jpeg"/></Relationships>
</file>

<file path=ppt/slides/_rels/slide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slideLayout" Target="../slideLayouts/slideLayout7.xml"/><Relationship Id="rId1" Type="http://schemas.openxmlformats.org/officeDocument/2006/relationships/audio" Target="file:///C:\Users\user\Desktop\&#1055;&#1045;&#1044;.&#1063;&#1058;&#1045;&#1053;&#1048;&#1045;\&#1043;&#1086;&#1083;&#1086;&#1089;%20007.wav" TargetMode="External"/><Relationship Id="rId6" Type="http://schemas.openxmlformats.org/officeDocument/2006/relationships/image" Target="../media/image3.png"/><Relationship Id="rId5" Type="http://schemas.openxmlformats.org/officeDocument/2006/relationships/image" Target="../media/image11.jpeg"/><Relationship Id="rId4" Type="http://schemas.openxmlformats.org/officeDocument/2006/relationships/image" Target="../media/image10.jpeg"/></Relationships>
</file>

<file path=ppt/slides/_rels/slide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slideLayout" Target="../slideLayouts/slideLayout7.xml"/><Relationship Id="rId1" Type="http://schemas.openxmlformats.org/officeDocument/2006/relationships/audio" Target="file:///C:\Users\user\Desktop\&#1055;&#1045;&#1044;.&#1063;&#1058;&#1045;&#1053;&#1048;&#1045;\&#1043;&#1086;&#1083;&#1086;&#1089;%20008.wav" TargetMode="External"/><Relationship Id="rId4" Type="http://schemas.openxmlformats.org/officeDocument/2006/relationships/image" Target="../media/image4.png"/></Relationships>
</file>

<file path=ppt/slides/_rels/slide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slideLayout" Target="../slideLayouts/slideLayout7.xml"/><Relationship Id="rId1" Type="http://schemas.openxmlformats.org/officeDocument/2006/relationships/audio" Target="file:///C:\Users\user\Desktop\&#1055;&#1045;&#1044;.&#1063;&#1058;&#1045;&#1053;&#1048;&#1045;\&#1043;&#1086;&#1083;&#1086;&#1089;%20009.wav" TargetMode="External"/><Relationship Id="rId4" Type="http://schemas.openxmlformats.org/officeDocument/2006/relationships/image" Target="../media/image12.png"/></Relationships>
</file>

<file path=ppt/slides/_rels/slide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slideLayout" Target="../slideLayouts/slideLayout7.xml"/><Relationship Id="rId1" Type="http://schemas.openxmlformats.org/officeDocument/2006/relationships/audio" Target="file:///C:\Users\user\Desktop\&#1055;&#1045;&#1044;.&#1063;&#1058;&#1045;&#1053;&#1048;&#1045;\&#1043;&#1086;&#1083;&#1086;&#1089;%20010.wav" TargetMode="External"/><Relationship Id="rId6" Type="http://schemas.openxmlformats.org/officeDocument/2006/relationships/image" Target="../media/image15.png"/><Relationship Id="rId5" Type="http://schemas.openxmlformats.org/officeDocument/2006/relationships/image" Target="../media/image14.jpeg"/><Relationship Id="rId4" Type="http://schemas.openxmlformats.org/officeDocument/2006/relationships/image" Target="../media/image13.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p:txBody>
          <a:bodyPr/>
          <a:lstStyle/>
          <a:p>
            <a:endParaRPr lang="ru-RU"/>
          </a:p>
        </p:txBody>
      </p:sp>
      <p:sp>
        <p:nvSpPr>
          <p:cNvPr id="3" name="Подзаголовок 2"/>
          <p:cNvSpPr>
            <a:spLocks noGrp="1"/>
          </p:cNvSpPr>
          <p:nvPr>
            <p:ph type="subTitle" idx="1"/>
          </p:nvPr>
        </p:nvSpPr>
        <p:spPr/>
        <p:txBody>
          <a:bodyPr/>
          <a:lstStyle/>
          <a:p>
            <a:endParaRPr lang="ru-RU"/>
          </a:p>
        </p:txBody>
      </p:sp>
      <p:pic>
        <p:nvPicPr>
          <p:cNvPr id="4" name="Рисунок 3" descr="FHVRnO9YWfg8ed.jpg"/>
          <p:cNvPicPr>
            <a:picLocks noChangeAspect="1"/>
          </p:cNvPicPr>
          <p:nvPr/>
        </p:nvPicPr>
        <p:blipFill>
          <a:blip r:embed="rId2" cstate="print"/>
          <a:stretch>
            <a:fillRect/>
          </a:stretch>
        </p:blipFill>
        <p:spPr>
          <a:xfrm>
            <a:off x="94488" y="0"/>
            <a:ext cx="9077696" cy="6766560"/>
          </a:xfrm>
          <a:prstGeom prst="rect">
            <a:avLst/>
          </a:prstGeom>
        </p:spPr>
      </p:pic>
      <p:sp>
        <p:nvSpPr>
          <p:cNvPr id="5" name="TextBox 4"/>
          <p:cNvSpPr txBox="1"/>
          <p:nvPr/>
        </p:nvSpPr>
        <p:spPr>
          <a:xfrm>
            <a:off x="2843808" y="1700808"/>
            <a:ext cx="5688632" cy="1569660"/>
          </a:xfrm>
          <a:prstGeom prst="rect">
            <a:avLst/>
          </a:prstGeom>
          <a:noFill/>
        </p:spPr>
        <p:txBody>
          <a:bodyPr wrap="square" rtlCol="0">
            <a:spAutoFit/>
          </a:bodyPr>
          <a:lstStyle/>
          <a:p>
            <a:pPr algn="ctr"/>
            <a:r>
              <a:rPr lang="ru-RU" sz="3200" dirty="0">
                <a:solidFill>
                  <a:srgbClr val="FF0000"/>
                </a:solidFill>
                <a:effectLst>
                  <a:outerShdw blurRad="38100" dist="38100" dir="2700000" algn="tl">
                    <a:srgbClr val="000000">
                      <a:alpha val="43137"/>
                    </a:srgbClr>
                  </a:outerShdw>
                </a:effectLst>
              </a:rPr>
              <a:t>«</a:t>
            </a:r>
            <a:r>
              <a:rPr lang="ru-RU" sz="3200" b="1" dirty="0">
                <a:solidFill>
                  <a:srgbClr val="FF0000"/>
                </a:solidFill>
                <a:effectLst>
                  <a:outerShdw blurRad="38100" dist="38100" dir="2700000" algn="tl">
                    <a:srgbClr val="000000">
                      <a:alpha val="43137"/>
                    </a:srgbClr>
                  </a:outerShdw>
                </a:effectLst>
              </a:rPr>
              <a:t>Здоровьесберегающие технологии с детьми  раннего возраста».</a:t>
            </a:r>
            <a:endParaRPr lang="ru-RU" sz="3200" dirty="0">
              <a:solidFill>
                <a:srgbClr val="FF0000"/>
              </a:solidFill>
              <a:effectLst>
                <a:outerShdw blurRad="38100" dist="38100" dir="2700000" algn="tl">
                  <a:srgbClr val="000000">
                    <a:alpha val="43137"/>
                  </a:srgbClr>
                </a:outerShdw>
              </a:effectLst>
            </a:endParaRPr>
          </a:p>
        </p:txBody>
      </p:sp>
      <p:sp>
        <p:nvSpPr>
          <p:cNvPr id="6" name="TextBox 5"/>
          <p:cNvSpPr txBox="1"/>
          <p:nvPr/>
        </p:nvSpPr>
        <p:spPr>
          <a:xfrm>
            <a:off x="2627784" y="4653136"/>
            <a:ext cx="5976664" cy="369332"/>
          </a:xfrm>
          <a:prstGeom prst="rect">
            <a:avLst/>
          </a:prstGeom>
          <a:noFill/>
        </p:spPr>
        <p:txBody>
          <a:bodyPr wrap="square" rtlCol="0">
            <a:spAutoFit/>
          </a:bodyPr>
          <a:lstStyle/>
          <a:p>
            <a:r>
              <a:rPr lang="ru-RU" b="1" dirty="0" smtClean="0">
                <a:solidFill>
                  <a:srgbClr val="FF0000"/>
                </a:solidFill>
              </a:rPr>
              <a:t>Автор : </a:t>
            </a:r>
            <a:r>
              <a:rPr lang="ru-RU" b="1" dirty="0" err="1" smtClean="0">
                <a:solidFill>
                  <a:srgbClr val="FF0000"/>
                </a:solidFill>
              </a:rPr>
              <a:t>Демьяненко</a:t>
            </a:r>
            <a:r>
              <a:rPr lang="ru-RU" b="1" dirty="0" smtClean="0">
                <a:solidFill>
                  <a:srgbClr val="FF0000"/>
                </a:solidFill>
              </a:rPr>
              <a:t> Надежда Николаевна – воспитатель </a:t>
            </a:r>
            <a:endParaRPr lang="ru-RU" b="1" dirty="0">
              <a:solidFill>
                <a:srgbClr val="FF0000"/>
              </a:solidFill>
            </a:endParaRPr>
          </a:p>
        </p:txBody>
      </p:sp>
      <p:sp>
        <p:nvSpPr>
          <p:cNvPr id="7" name="TextBox 6"/>
          <p:cNvSpPr txBox="1"/>
          <p:nvPr/>
        </p:nvSpPr>
        <p:spPr>
          <a:xfrm>
            <a:off x="2555776" y="260648"/>
            <a:ext cx="6048672" cy="1231106"/>
          </a:xfrm>
          <a:prstGeom prst="rect">
            <a:avLst/>
          </a:prstGeom>
          <a:noFill/>
        </p:spPr>
        <p:txBody>
          <a:bodyPr wrap="square" rtlCol="0">
            <a:spAutoFit/>
          </a:bodyPr>
          <a:lstStyle/>
          <a:p>
            <a:pPr algn="ctr"/>
            <a:r>
              <a:rPr lang="ru-RU" sz="2800" dirty="0">
                <a:solidFill>
                  <a:srgbClr val="FFFF00"/>
                </a:solidFill>
                <a:effectLst>
                  <a:outerShdw blurRad="38100" dist="38100" dir="2700000" algn="tl">
                    <a:srgbClr val="000000">
                      <a:alpha val="43137"/>
                    </a:srgbClr>
                  </a:outerShdw>
                </a:effectLst>
              </a:rPr>
              <a:t>МДОУ «Детский сад№5 «Росинка</a:t>
            </a:r>
            <a:r>
              <a:rPr lang="ru-RU" sz="2800" dirty="0" smtClean="0">
                <a:solidFill>
                  <a:srgbClr val="FFFF00"/>
                </a:solidFill>
                <a:effectLst>
                  <a:outerShdw blurRad="38100" dist="38100" dir="2700000" algn="tl">
                    <a:srgbClr val="000000">
                      <a:alpha val="43137"/>
                    </a:srgbClr>
                  </a:outerShdw>
                </a:effectLst>
              </a:rPr>
              <a:t>» общеразвивающего вида»</a:t>
            </a:r>
            <a:endParaRPr lang="ru-RU" sz="2800" dirty="0">
              <a:solidFill>
                <a:srgbClr val="FFFF00"/>
              </a:solidFill>
              <a:effectLst>
                <a:outerShdw blurRad="38100" dist="38100" dir="2700000" algn="tl">
                  <a:srgbClr val="000000">
                    <a:alpha val="43137"/>
                  </a:srgbClr>
                </a:outerShdw>
              </a:effectLst>
            </a:endParaRPr>
          </a:p>
          <a:p>
            <a:pPr algn="ctr"/>
            <a:endParaRPr lang="ru-RU" dirty="0"/>
          </a:p>
        </p:txBody>
      </p:sp>
    </p:spTree>
  </p:cSld>
  <p:clrMapOvr>
    <a:masterClrMapping/>
  </p:clrMapOvr>
  <p:transition spd="med" advClick="0" advTm="5000"/>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accent2">
            <a:alpha val="18000"/>
          </a:schemeClr>
        </a:solidFill>
        <a:effectLst/>
      </p:bgPr>
    </p:bg>
    <p:spTree>
      <p:nvGrpSpPr>
        <p:cNvPr id="1" name=""/>
        <p:cNvGrpSpPr/>
        <p:nvPr/>
      </p:nvGrpSpPr>
      <p:grpSpPr>
        <a:xfrm>
          <a:off x="0" y="0"/>
          <a:ext cx="0" cy="0"/>
          <a:chOff x="0" y="0"/>
          <a:chExt cx="0" cy="0"/>
        </a:xfrm>
      </p:grpSpPr>
      <p:sp>
        <p:nvSpPr>
          <p:cNvPr id="4" name="TextBox 3"/>
          <p:cNvSpPr txBox="1"/>
          <p:nvPr/>
        </p:nvSpPr>
        <p:spPr>
          <a:xfrm>
            <a:off x="0" y="2060848"/>
            <a:ext cx="8892480" cy="369332"/>
          </a:xfrm>
          <a:prstGeom prst="rect">
            <a:avLst/>
          </a:prstGeom>
          <a:noFill/>
        </p:spPr>
        <p:txBody>
          <a:bodyPr wrap="square" rtlCol="0">
            <a:spAutoFit/>
          </a:bodyPr>
          <a:lstStyle/>
          <a:p>
            <a:endParaRPr lang="ru-RU" dirty="0"/>
          </a:p>
        </p:txBody>
      </p:sp>
      <p:sp>
        <p:nvSpPr>
          <p:cNvPr id="5" name="TextBox 4"/>
          <p:cNvSpPr txBox="1"/>
          <p:nvPr/>
        </p:nvSpPr>
        <p:spPr>
          <a:xfrm>
            <a:off x="179512" y="188640"/>
            <a:ext cx="8712968" cy="3447098"/>
          </a:xfrm>
          <a:prstGeom prst="rect">
            <a:avLst/>
          </a:prstGeom>
          <a:noFill/>
        </p:spPr>
        <p:txBody>
          <a:bodyPr wrap="square" rtlCol="0">
            <a:spAutoFit/>
          </a:bodyPr>
          <a:lstStyle/>
          <a:p>
            <a:pPr algn="ctr" fontAlgn="base"/>
            <a:r>
              <a:rPr lang="ru-RU" sz="2000" dirty="0">
                <a:solidFill>
                  <a:srgbClr val="FFC000"/>
                </a:solidFill>
                <a:effectLst>
                  <a:outerShdw blurRad="38100" dist="38100" dir="2700000" algn="tl">
                    <a:srgbClr val="000000">
                      <a:alpha val="43137"/>
                    </a:srgbClr>
                  </a:outerShdw>
                </a:effectLst>
              </a:rPr>
              <a:t>Следующий вид использованных мною технологий – это </a:t>
            </a:r>
            <a:r>
              <a:rPr lang="ru-RU" sz="2000" b="1" dirty="0">
                <a:solidFill>
                  <a:srgbClr val="FF0000"/>
                </a:solidFill>
                <a:effectLst>
                  <a:outerShdw blurRad="38100" dist="38100" dir="2700000" algn="tl">
                    <a:srgbClr val="000000">
                      <a:alpha val="43137"/>
                    </a:srgbClr>
                  </a:outerShdw>
                </a:effectLst>
              </a:rPr>
              <a:t>пальчиковая </a:t>
            </a:r>
            <a:r>
              <a:rPr lang="ru-RU" sz="2000" b="1" dirty="0" smtClean="0">
                <a:solidFill>
                  <a:srgbClr val="FF0000"/>
                </a:solidFill>
                <a:effectLst>
                  <a:outerShdw blurRad="38100" dist="38100" dir="2700000" algn="tl">
                    <a:srgbClr val="000000">
                      <a:alpha val="43137"/>
                    </a:srgbClr>
                  </a:outerShdw>
                </a:effectLst>
              </a:rPr>
              <a:t>гимнастика</a:t>
            </a:r>
            <a:r>
              <a:rPr lang="ru-RU" sz="2000" b="1" dirty="0">
                <a:solidFill>
                  <a:srgbClr val="FF0000"/>
                </a:solidFill>
                <a:effectLst>
                  <a:outerShdw blurRad="38100" dist="38100" dir="2700000" algn="tl">
                    <a:srgbClr val="000000">
                      <a:alpha val="43137"/>
                    </a:srgbClr>
                  </a:outerShdw>
                </a:effectLst>
              </a:rPr>
              <a:t>.</a:t>
            </a:r>
            <a:endParaRPr lang="ru-RU" sz="2000" dirty="0">
              <a:solidFill>
                <a:srgbClr val="FF0000"/>
              </a:solidFill>
              <a:effectLst>
                <a:outerShdw blurRad="38100" dist="38100" dir="2700000" algn="tl">
                  <a:srgbClr val="000000">
                    <a:alpha val="43137"/>
                  </a:srgbClr>
                </a:outerShdw>
              </a:effectLst>
            </a:endParaRPr>
          </a:p>
          <a:p>
            <a:pPr algn="ctr" fontAlgn="base"/>
            <a:r>
              <a:rPr lang="ru-RU" sz="2000" dirty="0">
                <a:solidFill>
                  <a:srgbClr val="FFC000"/>
                </a:solidFill>
                <a:effectLst>
                  <a:outerShdw blurRad="38100" dist="38100" dir="2700000" algn="tl">
                    <a:srgbClr val="000000">
                      <a:alpha val="43137"/>
                    </a:srgbClr>
                  </a:outerShdw>
                </a:effectLst>
              </a:rPr>
              <a:t>Провожу индивидуально либо с подгруппой. Регулярно выполняя пальчиковую гимнастику мы не только развиваем мелкие мышцы рук, но и готовим руку ребенка к письму, к дальнейшему обучению в школе. Обязательно проводится поочередно, а затем и одновременно на обе руки. При выполнении каждого упражнения нужно стараться вовлекать в работу все пальчики.</a:t>
            </a:r>
          </a:p>
          <a:p>
            <a:pPr algn="ctr" fontAlgn="base"/>
            <a:r>
              <a:rPr lang="ru-RU" sz="2000" dirty="0">
                <a:solidFill>
                  <a:srgbClr val="FFC000"/>
                </a:solidFill>
                <a:effectLst>
                  <a:outerShdw blurRad="38100" dist="38100" dir="2700000" algn="tl">
                    <a:srgbClr val="000000">
                      <a:alpha val="43137"/>
                    </a:srgbClr>
                  </a:outerShdw>
                </a:effectLst>
              </a:rPr>
              <a:t>Использую такие упражнения, как «Ладушки», «</a:t>
            </a:r>
            <a:r>
              <a:rPr lang="ru-RU" sz="2000" dirty="0" err="1">
                <a:solidFill>
                  <a:srgbClr val="FFC000"/>
                </a:solidFill>
                <a:effectLst>
                  <a:outerShdw blurRad="38100" dist="38100" dir="2700000" algn="tl">
                    <a:srgbClr val="000000">
                      <a:alpha val="43137"/>
                    </a:srgbClr>
                  </a:outerShdw>
                </a:effectLst>
              </a:rPr>
              <a:t>Сорока-белобока</a:t>
            </a:r>
            <a:r>
              <a:rPr lang="ru-RU" sz="2000" dirty="0">
                <a:solidFill>
                  <a:srgbClr val="FFC000"/>
                </a:solidFill>
                <a:effectLst>
                  <a:outerShdw blurRad="38100" dist="38100" dir="2700000" algn="tl">
                    <a:srgbClr val="000000">
                      <a:alpha val="43137"/>
                    </a:srgbClr>
                  </a:outerShdw>
                </a:effectLst>
              </a:rPr>
              <a:t>», «Капуста», «Как живешь?»… и многие другие.</a:t>
            </a:r>
          </a:p>
          <a:p>
            <a:endParaRPr lang="ru-RU" dirty="0"/>
          </a:p>
        </p:txBody>
      </p:sp>
      <p:pic>
        <p:nvPicPr>
          <p:cNvPr id="6" name="Рисунок 5" descr="5374obii0gQ.jpg"/>
          <p:cNvPicPr>
            <a:picLocks noChangeAspect="1"/>
          </p:cNvPicPr>
          <p:nvPr/>
        </p:nvPicPr>
        <p:blipFill>
          <a:blip r:embed="rId3" cstate="print"/>
          <a:stretch>
            <a:fillRect/>
          </a:stretch>
        </p:blipFill>
        <p:spPr>
          <a:xfrm>
            <a:off x="0" y="3407944"/>
            <a:ext cx="3717404" cy="3450056"/>
          </a:xfrm>
          <a:prstGeom prst="rect">
            <a:avLst/>
          </a:prstGeom>
        </p:spPr>
      </p:pic>
      <p:pic>
        <p:nvPicPr>
          <p:cNvPr id="7" name="Рисунок 6" descr="K8xKDeUr6jQ.jpg"/>
          <p:cNvPicPr>
            <a:picLocks noChangeAspect="1"/>
          </p:cNvPicPr>
          <p:nvPr/>
        </p:nvPicPr>
        <p:blipFill>
          <a:blip r:embed="rId4" cstate="print"/>
          <a:stretch>
            <a:fillRect/>
          </a:stretch>
        </p:blipFill>
        <p:spPr>
          <a:xfrm>
            <a:off x="4499992" y="3374994"/>
            <a:ext cx="4644008" cy="3483006"/>
          </a:xfrm>
          <a:prstGeom prst="rect">
            <a:avLst/>
          </a:prstGeom>
        </p:spPr>
      </p:pic>
      <p:pic>
        <p:nvPicPr>
          <p:cNvPr id="9" name="Голос 011.wav">
            <a:hlinkClick r:id="" action="ppaction://media"/>
          </p:cNvPr>
          <p:cNvPicPr>
            <a:picLocks noRot="1" noChangeAspect="1"/>
          </p:cNvPicPr>
          <p:nvPr>
            <a:audioFile r:link="rId1"/>
          </p:nvPr>
        </p:nvPicPr>
        <p:blipFill>
          <a:blip r:embed="rId5" cstate="print"/>
          <a:stretch>
            <a:fillRect/>
          </a:stretch>
        </p:blipFill>
        <p:spPr>
          <a:xfrm>
            <a:off x="3923928" y="3933056"/>
            <a:ext cx="304800" cy="304800"/>
          </a:xfrm>
          <a:prstGeom prst="rect">
            <a:avLst/>
          </a:prstGeom>
        </p:spPr>
      </p:pic>
    </p:spTree>
  </p:cSld>
  <p:clrMapOvr>
    <a:masterClrMapping/>
  </p:clrMapOvr>
  <p:transition advClick="0" advTm="3000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30604" fill="hold"/>
                                        <p:tgtEl>
                                          <p:spTgt spid="9"/>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p:cTn id="7" fill="hold" display="0">
                  <p:stCondLst>
                    <p:cond delay="indefinite"/>
                  </p:stCondLst>
                  <p:endCondLst>
                    <p:cond evt="onNext" delay="0">
                      <p:tgtEl>
                        <p:sldTgt/>
                      </p:tgtEl>
                    </p:cond>
                    <p:cond evt="onPrev" delay="0">
                      <p:tgtEl>
                        <p:sldTgt/>
                      </p:tgtEl>
                    </p:cond>
                    <p:cond evt="onStopAudio" delay="0">
                      <p:tgtEl>
                        <p:sldTgt/>
                      </p:tgtEl>
                    </p:cond>
                  </p:endCondLst>
                </p:cTn>
                <p:tgtEl>
                  <p:spTgt spid="9"/>
                </p:tgtEl>
              </p:cMediaNode>
            </p:audio>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Рисунок 2" descr="page0011.jpg"/>
          <p:cNvPicPr>
            <a:picLocks noChangeAspect="1"/>
          </p:cNvPicPr>
          <p:nvPr/>
        </p:nvPicPr>
        <p:blipFill>
          <a:blip r:embed="rId3" cstate="print"/>
          <a:stretch>
            <a:fillRect/>
          </a:stretch>
        </p:blipFill>
        <p:spPr>
          <a:xfrm>
            <a:off x="0" y="0"/>
            <a:ext cx="9144000" cy="6858000"/>
          </a:xfrm>
          <a:prstGeom prst="rect">
            <a:avLst/>
          </a:prstGeom>
        </p:spPr>
      </p:pic>
      <p:sp>
        <p:nvSpPr>
          <p:cNvPr id="4" name="TextBox 3"/>
          <p:cNvSpPr txBox="1"/>
          <p:nvPr/>
        </p:nvSpPr>
        <p:spPr>
          <a:xfrm>
            <a:off x="0" y="2060848"/>
            <a:ext cx="8892480" cy="369332"/>
          </a:xfrm>
          <a:prstGeom prst="rect">
            <a:avLst/>
          </a:prstGeom>
          <a:noFill/>
        </p:spPr>
        <p:txBody>
          <a:bodyPr wrap="square" rtlCol="0">
            <a:spAutoFit/>
          </a:bodyPr>
          <a:lstStyle/>
          <a:p>
            <a:endParaRPr lang="ru-RU" dirty="0"/>
          </a:p>
        </p:txBody>
      </p:sp>
      <p:sp>
        <p:nvSpPr>
          <p:cNvPr id="5" name="TextBox 4"/>
          <p:cNvSpPr txBox="1"/>
          <p:nvPr/>
        </p:nvSpPr>
        <p:spPr>
          <a:xfrm>
            <a:off x="0" y="1916832"/>
            <a:ext cx="6300192" cy="4062651"/>
          </a:xfrm>
          <a:prstGeom prst="rect">
            <a:avLst/>
          </a:prstGeom>
          <a:noFill/>
        </p:spPr>
        <p:txBody>
          <a:bodyPr wrap="square" rtlCol="0">
            <a:spAutoFit/>
          </a:bodyPr>
          <a:lstStyle/>
          <a:p>
            <a:r>
              <a:rPr lang="ru-RU" sz="2400" dirty="0">
                <a:solidFill>
                  <a:schemeClr val="accent3">
                    <a:lumMod val="50000"/>
                  </a:schemeClr>
                </a:solidFill>
              </a:rPr>
              <a:t>Система здоровьесберегающих технологий в работе с детьми включает в себя</a:t>
            </a:r>
            <a:r>
              <a:rPr lang="ru-RU" sz="2400" b="1" dirty="0">
                <a:solidFill>
                  <a:schemeClr val="accent3">
                    <a:lumMod val="50000"/>
                  </a:schemeClr>
                </a:solidFill>
              </a:rPr>
              <a:t> </a:t>
            </a:r>
            <a:r>
              <a:rPr lang="ru-RU" sz="2400" dirty="0">
                <a:solidFill>
                  <a:schemeClr val="accent3">
                    <a:lumMod val="50000"/>
                  </a:schemeClr>
                </a:solidFill>
              </a:rPr>
              <a:t>физкультурно-оздоровительные мероприятия. Для профилактики заболеваний в своей группе я провожу </a:t>
            </a:r>
            <a:r>
              <a:rPr lang="ru-RU" sz="2400" b="1" dirty="0">
                <a:solidFill>
                  <a:schemeClr val="accent3">
                    <a:lumMod val="50000"/>
                  </a:schemeClr>
                </a:solidFill>
              </a:rPr>
              <a:t>оздоровительную</a:t>
            </a:r>
            <a:r>
              <a:rPr lang="ru-RU" sz="2400" dirty="0">
                <a:solidFill>
                  <a:schemeClr val="accent3">
                    <a:lumMod val="50000"/>
                  </a:schemeClr>
                </a:solidFill>
              </a:rPr>
              <a:t> гимнастику после дневного сна с учетом индивидуальных особенностей детей.</a:t>
            </a:r>
          </a:p>
          <a:p>
            <a:r>
              <a:rPr lang="ru-RU" sz="2400" dirty="0">
                <a:solidFill>
                  <a:schemeClr val="accent3">
                    <a:lumMod val="50000"/>
                  </a:schemeClr>
                </a:solidFill>
              </a:rPr>
              <a:t>Комплексы </a:t>
            </a:r>
            <a:r>
              <a:rPr lang="ru-RU" sz="2400" b="1" dirty="0">
                <a:solidFill>
                  <a:schemeClr val="accent3">
                    <a:lumMod val="50000"/>
                  </a:schemeClr>
                </a:solidFill>
              </a:rPr>
              <a:t>оздоровительной</a:t>
            </a:r>
            <a:r>
              <a:rPr lang="ru-RU" sz="2400" dirty="0">
                <a:solidFill>
                  <a:schemeClr val="accent3">
                    <a:lumMod val="50000"/>
                  </a:schemeClr>
                </a:solidFill>
              </a:rPr>
              <a:t> гимнастики  составлены на основе игровых заданий.</a:t>
            </a:r>
          </a:p>
          <a:p>
            <a:endParaRPr lang="ru-RU" dirty="0"/>
          </a:p>
        </p:txBody>
      </p:sp>
      <p:pic>
        <p:nvPicPr>
          <p:cNvPr id="6" name="Рисунок 5" descr="XffXPnjGAAQ.jpg"/>
          <p:cNvPicPr>
            <a:picLocks noChangeAspect="1"/>
          </p:cNvPicPr>
          <p:nvPr/>
        </p:nvPicPr>
        <p:blipFill>
          <a:blip r:embed="rId4" cstate="print"/>
          <a:stretch>
            <a:fillRect/>
          </a:stretch>
        </p:blipFill>
        <p:spPr>
          <a:xfrm>
            <a:off x="6300192" y="3066256"/>
            <a:ext cx="2843808" cy="3791744"/>
          </a:xfrm>
          <a:prstGeom prst="rect">
            <a:avLst/>
          </a:prstGeom>
        </p:spPr>
      </p:pic>
      <p:pic>
        <p:nvPicPr>
          <p:cNvPr id="7" name="Рисунок 6" descr="B9scwNGX0ts.jpg"/>
          <p:cNvPicPr>
            <a:picLocks noChangeAspect="1"/>
          </p:cNvPicPr>
          <p:nvPr/>
        </p:nvPicPr>
        <p:blipFill>
          <a:blip r:embed="rId5" cstate="print"/>
          <a:stretch>
            <a:fillRect/>
          </a:stretch>
        </p:blipFill>
        <p:spPr>
          <a:xfrm>
            <a:off x="6284218" y="0"/>
            <a:ext cx="2859782" cy="3813043"/>
          </a:xfrm>
          <a:prstGeom prst="rect">
            <a:avLst/>
          </a:prstGeom>
        </p:spPr>
      </p:pic>
      <p:pic>
        <p:nvPicPr>
          <p:cNvPr id="9" name="Голос 012.wav">
            <a:hlinkClick r:id="" action="ppaction://media"/>
          </p:cNvPr>
          <p:cNvPicPr>
            <a:picLocks noRot="1" noChangeAspect="1"/>
          </p:cNvPicPr>
          <p:nvPr>
            <a:audioFile r:link="rId1"/>
          </p:nvPr>
        </p:nvPicPr>
        <p:blipFill>
          <a:blip r:embed="rId6" cstate="print"/>
          <a:stretch>
            <a:fillRect/>
          </a:stretch>
        </p:blipFill>
        <p:spPr>
          <a:xfrm>
            <a:off x="5508104" y="6237312"/>
            <a:ext cx="304800" cy="304800"/>
          </a:xfrm>
          <a:prstGeom prst="rect">
            <a:avLst/>
          </a:prstGeom>
        </p:spPr>
      </p:pic>
    </p:spTree>
  </p:cSld>
  <p:clrMapOvr>
    <a:masterClrMapping/>
  </p:clrMapOvr>
  <p:transition advClick="0" advTm="2100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20086" fill="hold"/>
                                        <p:tgtEl>
                                          <p:spTgt spid="9"/>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p:cTn id="7" fill="hold" display="0">
                  <p:stCondLst>
                    <p:cond delay="indefinite"/>
                  </p:stCondLst>
                  <p:endCondLst>
                    <p:cond evt="onNext" delay="0">
                      <p:tgtEl>
                        <p:sldTgt/>
                      </p:tgtEl>
                    </p:cond>
                    <p:cond evt="onPrev" delay="0">
                      <p:tgtEl>
                        <p:sldTgt/>
                      </p:tgtEl>
                    </p:cond>
                    <p:cond evt="onStopAudio" delay="0">
                      <p:tgtEl>
                        <p:sldTgt/>
                      </p:tgtEl>
                    </p:cond>
                  </p:endCondLst>
                </p:cTn>
                <p:tgtEl>
                  <p:spTgt spid="9"/>
                </p:tgtEl>
              </p:cMediaNode>
            </p:audio>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0" y="2060848"/>
            <a:ext cx="8892480" cy="369332"/>
          </a:xfrm>
          <a:prstGeom prst="rect">
            <a:avLst/>
          </a:prstGeom>
          <a:noFill/>
        </p:spPr>
        <p:txBody>
          <a:bodyPr wrap="square" rtlCol="0">
            <a:spAutoFit/>
          </a:bodyPr>
          <a:lstStyle/>
          <a:p>
            <a:endParaRPr lang="ru-RU" dirty="0"/>
          </a:p>
        </p:txBody>
      </p:sp>
      <p:pic>
        <p:nvPicPr>
          <p:cNvPr id="6" name="Рисунок 5" descr="mXyhLOPSSbE.jpg"/>
          <p:cNvPicPr>
            <a:picLocks noChangeAspect="1"/>
          </p:cNvPicPr>
          <p:nvPr/>
        </p:nvPicPr>
        <p:blipFill>
          <a:blip r:embed="rId3" cstate="print"/>
          <a:stretch>
            <a:fillRect/>
          </a:stretch>
        </p:blipFill>
        <p:spPr>
          <a:xfrm>
            <a:off x="683568" y="2708920"/>
            <a:ext cx="4259964" cy="3194973"/>
          </a:xfrm>
          <a:prstGeom prst="rect">
            <a:avLst/>
          </a:prstGeom>
        </p:spPr>
      </p:pic>
      <p:sp>
        <p:nvSpPr>
          <p:cNvPr id="5" name="TextBox 4"/>
          <p:cNvSpPr txBox="1"/>
          <p:nvPr/>
        </p:nvSpPr>
        <p:spPr>
          <a:xfrm>
            <a:off x="0" y="0"/>
            <a:ext cx="6948264" cy="2523768"/>
          </a:xfrm>
          <a:prstGeom prst="rect">
            <a:avLst/>
          </a:prstGeom>
          <a:noFill/>
        </p:spPr>
        <p:txBody>
          <a:bodyPr wrap="square" rtlCol="0">
            <a:spAutoFit/>
          </a:bodyPr>
          <a:lstStyle/>
          <a:p>
            <a:pPr fontAlgn="base"/>
            <a:r>
              <a:rPr lang="ru-RU" sz="2000" dirty="0">
                <a:solidFill>
                  <a:schemeClr val="accent6">
                    <a:lumMod val="75000"/>
                  </a:schemeClr>
                </a:solidFill>
              </a:rPr>
              <a:t>«Ходьба по дорожкам здоровья» (корригирующие, на профилактику плоскостопия, дорожки с изображением стопы)</a:t>
            </a:r>
          </a:p>
          <a:p>
            <a:pPr fontAlgn="base"/>
            <a:r>
              <a:rPr lang="ru-RU" sz="2000" dirty="0">
                <a:solidFill>
                  <a:schemeClr val="accent6">
                    <a:lumMod val="75000"/>
                  </a:schemeClr>
                </a:solidFill>
              </a:rPr>
              <a:t>С малышами организуется и проводится как профилактическое мероприятие – ходьба по дорожкам здоровья, в ходе проведения, которых, дети с огромным удовольствием выполняют разные упражнения.</a:t>
            </a:r>
          </a:p>
          <a:p>
            <a:endParaRPr lang="ru-RU" dirty="0"/>
          </a:p>
        </p:txBody>
      </p:sp>
      <p:pic>
        <p:nvPicPr>
          <p:cNvPr id="7" name="Рисунок 6" descr="qFLHEbVHlGI.jpg"/>
          <p:cNvPicPr>
            <a:picLocks noChangeAspect="1"/>
          </p:cNvPicPr>
          <p:nvPr/>
        </p:nvPicPr>
        <p:blipFill>
          <a:blip r:embed="rId4" cstate="print"/>
          <a:stretch>
            <a:fillRect/>
          </a:stretch>
        </p:blipFill>
        <p:spPr>
          <a:xfrm>
            <a:off x="6300192" y="0"/>
            <a:ext cx="2627784" cy="3407702"/>
          </a:xfrm>
          <a:prstGeom prst="rect">
            <a:avLst/>
          </a:prstGeom>
        </p:spPr>
      </p:pic>
      <p:pic>
        <p:nvPicPr>
          <p:cNvPr id="8" name="Рисунок 7" descr="TR3qUJ1gAr4.jpg"/>
          <p:cNvPicPr>
            <a:picLocks noChangeAspect="1"/>
          </p:cNvPicPr>
          <p:nvPr/>
        </p:nvPicPr>
        <p:blipFill>
          <a:blip r:embed="rId5" cstate="print"/>
          <a:stretch>
            <a:fillRect/>
          </a:stretch>
        </p:blipFill>
        <p:spPr>
          <a:xfrm>
            <a:off x="6300192" y="3356992"/>
            <a:ext cx="2625756" cy="3501008"/>
          </a:xfrm>
          <a:prstGeom prst="rect">
            <a:avLst/>
          </a:prstGeom>
        </p:spPr>
      </p:pic>
      <p:pic>
        <p:nvPicPr>
          <p:cNvPr id="10" name="Голос 013.wav">
            <a:hlinkClick r:id="" action="ppaction://media"/>
          </p:cNvPr>
          <p:cNvPicPr>
            <a:picLocks noRot="1" noChangeAspect="1"/>
          </p:cNvPicPr>
          <p:nvPr>
            <a:audioFile r:link="rId1"/>
          </p:nvPr>
        </p:nvPicPr>
        <p:blipFill>
          <a:blip r:embed="rId6" cstate="print"/>
          <a:stretch>
            <a:fillRect/>
          </a:stretch>
        </p:blipFill>
        <p:spPr>
          <a:xfrm>
            <a:off x="5508104" y="4653136"/>
            <a:ext cx="304800" cy="304800"/>
          </a:xfrm>
          <a:prstGeom prst="rect">
            <a:avLst/>
          </a:prstGeom>
        </p:spPr>
      </p:pic>
    </p:spTree>
  </p:cSld>
  <p:clrMapOvr>
    <a:masterClrMapping/>
  </p:clrMapOvr>
  <p:transition advClick="0" advTm="1700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6974" fill="hold"/>
                                        <p:tgtEl>
                                          <p:spTgt spid="10"/>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p:cTn id="7" fill="hold" display="0">
                  <p:stCondLst>
                    <p:cond delay="indefinite"/>
                  </p:stCondLst>
                  <p:endCondLst>
                    <p:cond evt="onNext" delay="0">
                      <p:tgtEl>
                        <p:sldTgt/>
                      </p:tgtEl>
                    </p:cond>
                    <p:cond evt="onPrev" delay="0">
                      <p:tgtEl>
                        <p:sldTgt/>
                      </p:tgtEl>
                    </p:cond>
                    <p:cond evt="onStopAudio" delay="0">
                      <p:tgtEl>
                        <p:sldTgt/>
                      </p:tgtEl>
                    </p:cond>
                  </p:endCondLst>
                </p:cTn>
                <p:tgtEl>
                  <p:spTgt spid="10"/>
                </p:tgtEl>
              </p:cMediaNode>
            </p:audio>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Рисунок 2" descr="page0011.jpg"/>
          <p:cNvPicPr>
            <a:picLocks noChangeAspect="1"/>
          </p:cNvPicPr>
          <p:nvPr/>
        </p:nvPicPr>
        <p:blipFill>
          <a:blip r:embed="rId3" cstate="print"/>
          <a:stretch>
            <a:fillRect/>
          </a:stretch>
        </p:blipFill>
        <p:spPr>
          <a:xfrm>
            <a:off x="0" y="0"/>
            <a:ext cx="9144000" cy="6858000"/>
          </a:xfrm>
          <a:prstGeom prst="rect">
            <a:avLst/>
          </a:prstGeom>
        </p:spPr>
      </p:pic>
      <p:sp>
        <p:nvSpPr>
          <p:cNvPr id="4" name="TextBox 3"/>
          <p:cNvSpPr txBox="1"/>
          <p:nvPr/>
        </p:nvSpPr>
        <p:spPr>
          <a:xfrm>
            <a:off x="0" y="2060848"/>
            <a:ext cx="8892480" cy="369332"/>
          </a:xfrm>
          <a:prstGeom prst="rect">
            <a:avLst/>
          </a:prstGeom>
          <a:noFill/>
        </p:spPr>
        <p:txBody>
          <a:bodyPr wrap="square" rtlCol="0">
            <a:spAutoFit/>
          </a:bodyPr>
          <a:lstStyle/>
          <a:p>
            <a:endParaRPr lang="ru-RU" dirty="0"/>
          </a:p>
        </p:txBody>
      </p:sp>
      <p:sp>
        <p:nvSpPr>
          <p:cNvPr id="5" name="TextBox 4"/>
          <p:cNvSpPr txBox="1"/>
          <p:nvPr/>
        </p:nvSpPr>
        <p:spPr>
          <a:xfrm>
            <a:off x="251520" y="1988840"/>
            <a:ext cx="8424936" cy="4062651"/>
          </a:xfrm>
          <a:prstGeom prst="rect">
            <a:avLst/>
          </a:prstGeom>
          <a:noFill/>
        </p:spPr>
        <p:txBody>
          <a:bodyPr wrap="square" rtlCol="0">
            <a:spAutoFit/>
          </a:bodyPr>
          <a:lstStyle/>
          <a:p>
            <a:r>
              <a:rPr lang="ru-RU" sz="2400" b="1" dirty="0">
                <a:solidFill>
                  <a:srgbClr val="FF0000"/>
                </a:solidFill>
              </a:rPr>
              <a:t>Релаксация</a:t>
            </a:r>
            <a:r>
              <a:rPr lang="ru-RU" sz="2400" dirty="0">
                <a:solidFill>
                  <a:srgbClr val="FF0000"/>
                </a:solidFill>
              </a:rPr>
              <a:t> - формирует умение детей расслабляться. Способствует концентрации внимания, помогает снять напряжение, снимает возбуждение.</a:t>
            </a:r>
          </a:p>
          <a:p>
            <a:r>
              <a:rPr lang="ru-RU" sz="2400" dirty="0">
                <a:solidFill>
                  <a:srgbClr val="FF0000"/>
                </a:solidFill>
              </a:rPr>
              <a:t>Релаксацию использую в конце физкультурного занятия и перед дневным сном, исполняя колыбельные песенки, которые очень нравятся детям, а также чтение книг перед сном, которое очень помогает развитию речи. Трудно завладеть вниманием малыша более чем на 5 минут, когда он бодрствует. Но перед тем как заснуть, он обязательно выслушает вас.</a:t>
            </a:r>
          </a:p>
          <a:p>
            <a:endParaRPr lang="ru-RU" dirty="0"/>
          </a:p>
        </p:txBody>
      </p:sp>
      <p:pic>
        <p:nvPicPr>
          <p:cNvPr id="7" name="Голос 014.wav">
            <a:hlinkClick r:id="" action="ppaction://media"/>
          </p:cNvPr>
          <p:cNvPicPr>
            <a:picLocks noRot="1" noChangeAspect="1"/>
          </p:cNvPicPr>
          <p:nvPr>
            <a:audioFile r:link="rId1"/>
          </p:nvPr>
        </p:nvPicPr>
        <p:blipFill>
          <a:blip r:embed="rId4" cstate="print"/>
          <a:stretch>
            <a:fillRect/>
          </a:stretch>
        </p:blipFill>
        <p:spPr>
          <a:xfrm>
            <a:off x="2915816" y="5733256"/>
            <a:ext cx="304800" cy="304800"/>
          </a:xfrm>
          <a:prstGeom prst="rect">
            <a:avLst/>
          </a:prstGeom>
        </p:spPr>
      </p:pic>
    </p:spTree>
  </p:cSld>
  <p:clrMapOvr>
    <a:masterClrMapping/>
  </p:clrMapOvr>
  <p:transition advClick="0" advTm="2900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29072" fill="hold"/>
                                        <p:tgtEl>
                                          <p:spTgt spid="7"/>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p:cTn id="7" fill="hold" display="0">
                  <p:stCondLst>
                    <p:cond delay="indefinite"/>
                  </p:stCondLst>
                  <p:endCondLst>
                    <p:cond evt="onNext" delay="0">
                      <p:tgtEl>
                        <p:sldTgt/>
                      </p:tgtEl>
                    </p:cond>
                    <p:cond evt="onPrev" delay="0">
                      <p:tgtEl>
                        <p:sldTgt/>
                      </p:tgtEl>
                    </p:cond>
                    <p:cond evt="onStopAudio" delay="0">
                      <p:tgtEl>
                        <p:sldTgt/>
                      </p:tgtEl>
                    </p:cond>
                  </p:endCondLst>
                </p:cTn>
                <p:tgtEl>
                  <p:spTgt spid="7"/>
                </p:tgtEl>
              </p:cMediaNode>
            </p:audio>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Рисунок 2" descr="page0011.jpg"/>
          <p:cNvPicPr>
            <a:picLocks noChangeAspect="1"/>
          </p:cNvPicPr>
          <p:nvPr/>
        </p:nvPicPr>
        <p:blipFill>
          <a:blip r:embed="rId3" cstate="print"/>
          <a:stretch>
            <a:fillRect/>
          </a:stretch>
        </p:blipFill>
        <p:spPr>
          <a:xfrm>
            <a:off x="0" y="0"/>
            <a:ext cx="9144000" cy="6858000"/>
          </a:xfrm>
          <a:prstGeom prst="rect">
            <a:avLst/>
          </a:prstGeom>
        </p:spPr>
      </p:pic>
      <p:sp>
        <p:nvSpPr>
          <p:cNvPr id="4" name="TextBox 3"/>
          <p:cNvSpPr txBox="1"/>
          <p:nvPr/>
        </p:nvSpPr>
        <p:spPr>
          <a:xfrm>
            <a:off x="0" y="2060848"/>
            <a:ext cx="8892480" cy="369332"/>
          </a:xfrm>
          <a:prstGeom prst="rect">
            <a:avLst/>
          </a:prstGeom>
          <a:noFill/>
        </p:spPr>
        <p:txBody>
          <a:bodyPr wrap="square" rtlCol="0">
            <a:spAutoFit/>
          </a:bodyPr>
          <a:lstStyle/>
          <a:p>
            <a:endParaRPr lang="ru-RU" dirty="0"/>
          </a:p>
        </p:txBody>
      </p:sp>
      <p:sp>
        <p:nvSpPr>
          <p:cNvPr id="5" name="TextBox 4"/>
          <p:cNvSpPr txBox="1"/>
          <p:nvPr/>
        </p:nvSpPr>
        <p:spPr>
          <a:xfrm>
            <a:off x="179512" y="1844824"/>
            <a:ext cx="8964488" cy="5170646"/>
          </a:xfrm>
          <a:prstGeom prst="rect">
            <a:avLst/>
          </a:prstGeom>
          <a:noFill/>
        </p:spPr>
        <p:txBody>
          <a:bodyPr wrap="square" rtlCol="0">
            <a:spAutoFit/>
          </a:bodyPr>
          <a:lstStyle/>
          <a:p>
            <a:r>
              <a:rPr lang="ru-RU" sz="2400" b="1" dirty="0">
                <a:solidFill>
                  <a:schemeClr val="accent2">
                    <a:lumMod val="50000"/>
                  </a:schemeClr>
                </a:solidFill>
                <a:effectLst>
                  <a:outerShdw blurRad="38100" dist="38100" dir="2700000" algn="tl">
                    <a:srgbClr val="000000">
                      <a:alpha val="43137"/>
                    </a:srgbClr>
                  </a:outerShdw>
                </a:effectLst>
              </a:rPr>
              <a:t>Прогулка</a:t>
            </a:r>
            <a:r>
              <a:rPr lang="ru-RU" sz="2400" dirty="0">
                <a:solidFill>
                  <a:schemeClr val="accent2">
                    <a:lumMod val="50000"/>
                  </a:schemeClr>
                </a:solidFill>
                <a:effectLst>
                  <a:outerShdw blurRad="38100" dist="38100" dir="2700000" algn="tl">
                    <a:srgbClr val="000000">
                      <a:alpha val="43137"/>
                    </a:srgbClr>
                  </a:outerShdw>
                </a:effectLst>
              </a:rPr>
              <a:t> является надежным средством укрепления здоровья и профилактики утомления. Пребывание на свежем воздухе положительно влияет на обмен веществ, способствует повышению аппетита, усвояемости питательных веществ. Пребывание детей на свежем воздухе имеет большое значение для физического развития. Прогулка является первым и наиболее доступным средством закаливания детского организма. Она способствует повышению его выносливости и устойчивости к неблагоприятным воздействиям внешней среды, особенно к простудным заболеваниям.</a:t>
            </a:r>
          </a:p>
          <a:p>
            <a:r>
              <a:rPr lang="ru-RU" sz="2400" dirty="0">
                <a:solidFill>
                  <a:schemeClr val="accent2">
                    <a:lumMod val="50000"/>
                  </a:schemeClr>
                </a:solidFill>
                <a:effectLst>
                  <a:outerShdw blurRad="38100" dist="38100" dir="2700000" algn="tl">
                    <a:srgbClr val="000000">
                      <a:alpha val="43137"/>
                    </a:srgbClr>
                  </a:outerShdw>
                </a:effectLst>
              </a:rPr>
              <a:t>Наконец, прогулка — это элемент режима, дающий возможность детям в подвижных играх, разнообразных физических упражнениях удовлетворить свои потребности в движении.</a:t>
            </a:r>
          </a:p>
          <a:p>
            <a:endParaRPr lang="ru-RU" dirty="0"/>
          </a:p>
        </p:txBody>
      </p:sp>
      <p:pic>
        <p:nvPicPr>
          <p:cNvPr id="7" name="Голос 015.wav">
            <a:hlinkClick r:id="" action="ppaction://media"/>
          </p:cNvPr>
          <p:cNvPicPr>
            <a:picLocks noRot="1" noChangeAspect="1"/>
          </p:cNvPicPr>
          <p:nvPr>
            <a:audioFile r:link="rId1"/>
          </p:nvPr>
        </p:nvPicPr>
        <p:blipFill>
          <a:blip r:embed="rId4" cstate="print"/>
          <a:stretch>
            <a:fillRect/>
          </a:stretch>
        </p:blipFill>
        <p:spPr>
          <a:xfrm>
            <a:off x="8316416" y="6093296"/>
            <a:ext cx="304800" cy="304800"/>
          </a:xfrm>
          <a:prstGeom prst="rect">
            <a:avLst/>
          </a:prstGeom>
        </p:spPr>
      </p:pic>
    </p:spTree>
  </p:cSld>
  <p:clrMapOvr>
    <a:masterClrMapping/>
  </p:clrMapOvr>
  <p:transition advClick="0" advTm="4400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43120" fill="hold"/>
                                        <p:tgtEl>
                                          <p:spTgt spid="7"/>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p:cTn id="7" fill="hold" display="0">
                  <p:stCondLst>
                    <p:cond delay="indefinite"/>
                  </p:stCondLst>
                  <p:endCondLst>
                    <p:cond evt="onNext" delay="0">
                      <p:tgtEl>
                        <p:sldTgt/>
                      </p:tgtEl>
                    </p:cond>
                    <p:cond evt="onPrev" delay="0">
                      <p:tgtEl>
                        <p:sldTgt/>
                      </p:tgtEl>
                    </p:cond>
                    <p:cond evt="onStopAudio" delay="0">
                      <p:tgtEl>
                        <p:sldTgt/>
                      </p:tgtEl>
                    </p:cond>
                  </p:endCondLst>
                </p:cTn>
                <p:tgtEl>
                  <p:spTgt spid="7"/>
                </p:tgtEl>
              </p:cMediaNode>
            </p:audio>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Рисунок 2" descr="page0011.jpg"/>
          <p:cNvPicPr>
            <a:picLocks noChangeAspect="1"/>
          </p:cNvPicPr>
          <p:nvPr/>
        </p:nvPicPr>
        <p:blipFill>
          <a:blip r:embed="rId3" cstate="print"/>
          <a:stretch>
            <a:fillRect/>
          </a:stretch>
        </p:blipFill>
        <p:spPr>
          <a:xfrm>
            <a:off x="0" y="0"/>
            <a:ext cx="9144000" cy="6858000"/>
          </a:xfrm>
          <a:prstGeom prst="rect">
            <a:avLst/>
          </a:prstGeom>
        </p:spPr>
      </p:pic>
      <p:sp>
        <p:nvSpPr>
          <p:cNvPr id="4" name="TextBox 3"/>
          <p:cNvSpPr txBox="1"/>
          <p:nvPr/>
        </p:nvSpPr>
        <p:spPr>
          <a:xfrm>
            <a:off x="0" y="2060848"/>
            <a:ext cx="8892480" cy="369332"/>
          </a:xfrm>
          <a:prstGeom prst="rect">
            <a:avLst/>
          </a:prstGeom>
          <a:noFill/>
        </p:spPr>
        <p:txBody>
          <a:bodyPr wrap="square" rtlCol="0">
            <a:spAutoFit/>
          </a:bodyPr>
          <a:lstStyle/>
          <a:p>
            <a:endParaRPr lang="ru-RU" dirty="0"/>
          </a:p>
        </p:txBody>
      </p:sp>
      <p:sp>
        <p:nvSpPr>
          <p:cNvPr id="5" name="TextBox 4"/>
          <p:cNvSpPr txBox="1"/>
          <p:nvPr/>
        </p:nvSpPr>
        <p:spPr>
          <a:xfrm>
            <a:off x="2483768" y="1916832"/>
            <a:ext cx="6480720" cy="3447098"/>
          </a:xfrm>
          <a:prstGeom prst="rect">
            <a:avLst/>
          </a:prstGeom>
          <a:noFill/>
        </p:spPr>
        <p:txBody>
          <a:bodyPr wrap="square" rtlCol="0">
            <a:spAutoFit/>
          </a:bodyPr>
          <a:lstStyle/>
          <a:p>
            <a:r>
              <a:rPr lang="ru-RU" sz="2000" dirty="0">
                <a:solidFill>
                  <a:schemeClr val="accent3">
                    <a:lumMod val="50000"/>
                  </a:schemeClr>
                </a:solidFill>
              </a:rPr>
              <a:t>Прогулки решают не только воспитательные, но и </a:t>
            </a:r>
            <a:r>
              <a:rPr lang="ru-RU" sz="2000" b="1" dirty="0">
                <a:solidFill>
                  <a:schemeClr val="accent3">
                    <a:lumMod val="50000"/>
                  </a:schemeClr>
                </a:solidFill>
              </a:rPr>
              <a:t>оздоровительные задачи</a:t>
            </a:r>
            <a:r>
              <a:rPr lang="ru-RU" sz="2000" dirty="0">
                <a:solidFill>
                  <a:schemeClr val="accent3">
                    <a:lumMod val="50000"/>
                  </a:schemeClr>
                </a:solidFill>
              </a:rPr>
              <a:t>. На прогулке я провожу индивидуальную работу по развитию движений, подвижные, спортивные игры, развлечения и физические упражнения. Специальное время отводится для самостоятельной деятельности детей. Сочетание этих разнообразных видов деятельности, делает прогулку интересной, привлекательной. Такая прогулка обеспечивает хороший отдых, создает у детей радостное настроение.</a:t>
            </a:r>
          </a:p>
          <a:p>
            <a:endParaRPr lang="ru-RU" dirty="0"/>
          </a:p>
        </p:txBody>
      </p:sp>
      <p:pic>
        <p:nvPicPr>
          <p:cNvPr id="6" name="Рисунок 5" descr="6T-gb6D7qq0.jpg"/>
          <p:cNvPicPr>
            <a:picLocks noChangeAspect="1"/>
          </p:cNvPicPr>
          <p:nvPr/>
        </p:nvPicPr>
        <p:blipFill>
          <a:blip r:embed="rId4" cstate="print"/>
          <a:stretch>
            <a:fillRect/>
          </a:stretch>
        </p:blipFill>
        <p:spPr>
          <a:xfrm>
            <a:off x="0" y="2404043"/>
            <a:ext cx="2503289" cy="4453957"/>
          </a:xfrm>
          <a:prstGeom prst="rect">
            <a:avLst/>
          </a:prstGeom>
        </p:spPr>
      </p:pic>
      <p:pic>
        <p:nvPicPr>
          <p:cNvPr id="8" name="Голос 016.wav">
            <a:hlinkClick r:id="" action="ppaction://media"/>
          </p:cNvPr>
          <p:cNvPicPr>
            <a:picLocks noRot="1" noChangeAspect="1"/>
          </p:cNvPicPr>
          <p:nvPr>
            <a:audioFile r:link="rId1"/>
          </p:nvPr>
        </p:nvPicPr>
        <p:blipFill>
          <a:blip r:embed="rId5" cstate="print"/>
          <a:stretch>
            <a:fillRect/>
          </a:stretch>
        </p:blipFill>
        <p:spPr>
          <a:xfrm>
            <a:off x="6228184" y="5805264"/>
            <a:ext cx="304800" cy="304800"/>
          </a:xfrm>
          <a:prstGeom prst="rect">
            <a:avLst/>
          </a:prstGeom>
        </p:spPr>
      </p:pic>
    </p:spTree>
  </p:cSld>
  <p:clrMapOvr>
    <a:masterClrMapping/>
  </p:clrMapOvr>
  <p:transition advClick="0" advTm="2800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27005" fill="hold"/>
                                        <p:tgtEl>
                                          <p:spTgt spid="8"/>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p:cTn id="7" fill="hold" display="0">
                  <p:stCondLst>
                    <p:cond delay="indefinite"/>
                  </p:stCondLst>
                  <p:endCondLst>
                    <p:cond evt="onNext" delay="0">
                      <p:tgtEl>
                        <p:sldTgt/>
                      </p:tgtEl>
                    </p:cond>
                    <p:cond evt="onPrev" delay="0">
                      <p:tgtEl>
                        <p:sldTgt/>
                      </p:tgtEl>
                    </p:cond>
                    <p:cond evt="onStopAudio" delay="0">
                      <p:tgtEl>
                        <p:sldTgt/>
                      </p:tgtEl>
                    </p:cond>
                  </p:endCondLst>
                </p:cTn>
                <p:tgtEl>
                  <p:spTgt spid="8"/>
                </p:tgtEl>
              </p:cMediaNode>
            </p:audio>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Рисунок 2" descr="page0011.jpg"/>
          <p:cNvPicPr>
            <a:picLocks noChangeAspect="1"/>
          </p:cNvPicPr>
          <p:nvPr/>
        </p:nvPicPr>
        <p:blipFill>
          <a:blip r:embed="rId2" cstate="print"/>
          <a:stretch>
            <a:fillRect/>
          </a:stretch>
        </p:blipFill>
        <p:spPr>
          <a:xfrm>
            <a:off x="0" y="0"/>
            <a:ext cx="9144000" cy="6858000"/>
          </a:xfrm>
          <a:prstGeom prst="rect">
            <a:avLst/>
          </a:prstGeom>
        </p:spPr>
      </p:pic>
      <p:sp>
        <p:nvSpPr>
          <p:cNvPr id="4" name="TextBox 3"/>
          <p:cNvSpPr txBox="1"/>
          <p:nvPr/>
        </p:nvSpPr>
        <p:spPr>
          <a:xfrm>
            <a:off x="0" y="2060848"/>
            <a:ext cx="8892480" cy="369332"/>
          </a:xfrm>
          <a:prstGeom prst="rect">
            <a:avLst/>
          </a:prstGeom>
          <a:noFill/>
        </p:spPr>
        <p:txBody>
          <a:bodyPr wrap="square" rtlCol="0">
            <a:spAutoFit/>
          </a:bodyPr>
          <a:lstStyle/>
          <a:p>
            <a:endParaRPr lang="ru-RU" dirty="0"/>
          </a:p>
        </p:txBody>
      </p:sp>
      <p:pic>
        <p:nvPicPr>
          <p:cNvPr id="7" name="Рисунок 6" descr="jHVat6ldhRQ.jpg"/>
          <p:cNvPicPr>
            <a:picLocks noChangeAspect="1"/>
          </p:cNvPicPr>
          <p:nvPr/>
        </p:nvPicPr>
        <p:blipFill>
          <a:blip r:embed="rId3" cstate="print"/>
          <a:stretch>
            <a:fillRect/>
          </a:stretch>
        </p:blipFill>
        <p:spPr>
          <a:xfrm>
            <a:off x="0" y="516980"/>
            <a:ext cx="3563888" cy="6341020"/>
          </a:xfrm>
          <a:prstGeom prst="rect">
            <a:avLst/>
          </a:prstGeom>
        </p:spPr>
      </p:pic>
      <p:pic>
        <p:nvPicPr>
          <p:cNvPr id="8" name="Рисунок 7" descr="Pv9fNKfBUMY.jpg"/>
          <p:cNvPicPr>
            <a:picLocks noChangeAspect="1"/>
          </p:cNvPicPr>
          <p:nvPr/>
        </p:nvPicPr>
        <p:blipFill>
          <a:blip r:embed="rId4" cstate="print"/>
          <a:stretch>
            <a:fillRect/>
          </a:stretch>
        </p:blipFill>
        <p:spPr>
          <a:xfrm>
            <a:off x="5364088" y="1861332"/>
            <a:ext cx="2808312" cy="4996668"/>
          </a:xfrm>
          <a:prstGeom prst="rect">
            <a:avLst/>
          </a:prstGeom>
        </p:spPr>
      </p:pic>
    </p:spTree>
  </p:cSld>
  <p:clrMapOvr>
    <a:masterClrMapping/>
  </p:clrMapOvr>
  <p:transition advClick="0" advTm="3000"/>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Рисунок 2" descr="page0011.jpg"/>
          <p:cNvPicPr>
            <a:picLocks noChangeAspect="1"/>
          </p:cNvPicPr>
          <p:nvPr/>
        </p:nvPicPr>
        <p:blipFill>
          <a:blip r:embed="rId3" cstate="print"/>
          <a:stretch>
            <a:fillRect/>
          </a:stretch>
        </p:blipFill>
        <p:spPr>
          <a:xfrm>
            <a:off x="0" y="0"/>
            <a:ext cx="9144000" cy="6858000"/>
          </a:xfrm>
          <a:prstGeom prst="rect">
            <a:avLst/>
          </a:prstGeom>
        </p:spPr>
      </p:pic>
      <p:sp>
        <p:nvSpPr>
          <p:cNvPr id="4" name="TextBox 3"/>
          <p:cNvSpPr txBox="1"/>
          <p:nvPr/>
        </p:nvSpPr>
        <p:spPr>
          <a:xfrm>
            <a:off x="0" y="2060848"/>
            <a:ext cx="8892480" cy="369332"/>
          </a:xfrm>
          <a:prstGeom prst="rect">
            <a:avLst/>
          </a:prstGeom>
          <a:noFill/>
        </p:spPr>
        <p:txBody>
          <a:bodyPr wrap="square" rtlCol="0">
            <a:spAutoFit/>
          </a:bodyPr>
          <a:lstStyle/>
          <a:p>
            <a:endParaRPr lang="ru-RU" dirty="0"/>
          </a:p>
        </p:txBody>
      </p:sp>
      <p:sp>
        <p:nvSpPr>
          <p:cNvPr id="5" name="TextBox 4"/>
          <p:cNvSpPr txBox="1"/>
          <p:nvPr/>
        </p:nvSpPr>
        <p:spPr>
          <a:xfrm>
            <a:off x="179512" y="1772816"/>
            <a:ext cx="8964488" cy="5129996"/>
          </a:xfrm>
          <a:prstGeom prst="rect">
            <a:avLst/>
          </a:prstGeom>
          <a:noFill/>
        </p:spPr>
        <p:txBody>
          <a:bodyPr wrap="square" rtlCol="0">
            <a:spAutoFit/>
          </a:bodyPr>
          <a:lstStyle/>
          <a:p>
            <a:r>
              <a:rPr lang="ru-RU" sz="2000" dirty="0"/>
              <a:t>Важным фактором  я считаю работу с родителями. </a:t>
            </a:r>
            <a:r>
              <a:rPr lang="ru-RU" sz="2000" dirty="0" smtClean="0"/>
              <a:t>здоровьесберегающих технологий</a:t>
            </a:r>
          </a:p>
          <a:p>
            <a:r>
              <a:rPr lang="ru-RU" sz="2000" u="sng" dirty="0" smtClean="0"/>
              <a:t>Для </a:t>
            </a:r>
            <a:r>
              <a:rPr lang="ru-RU" sz="2000" u="sng" dirty="0"/>
              <a:t>этого я использую следующие формы</a:t>
            </a:r>
            <a:r>
              <a:rPr lang="ru-RU" sz="2000" dirty="0"/>
              <a:t>: родительские собрания</a:t>
            </a:r>
            <a:r>
              <a:rPr lang="ru-RU" sz="2000" dirty="0" smtClean="0"/>
              <a:t>, анкетирование</a:t>
            </a:r>
            <a:r>
              <a:rPr lang="ru-RU" sz="2000" dirty="0"/>
              <a:t>, беседы, консультации, памятки, информационные листы, папки-передвижки. </a:t>
            </a:r>
          </a:p>
          <a:p>
            <a:r>
              <a:rPr lang="ru-RU" sz="2000" dirty="0"/>
              <a:t>Оформляются папки </a:t>
            </a:r>
            <a:r>
              <a:rPr lang="ru-RU" sz="2000" dirty="0" smtClean="0"/>
              <a:t>передвижки:</a:t>
            </a:r>
            <a:r>
              <a:rPr lang="ru-RU" sz="2000" dirty="0"/>
              <a:t> </a:t>
            </a:r>
            <a:endParaRPr lang="ru-RU" sz="2000" dirty="0" smtClean="0"/>
          </a:p>
          <a:p>
            <a:r>
              <a:rPr lang="ru-RU" sz="2000" i="1" dirty="0" smtClean="0"/>
              <a:t>«</a:t>
            </a:r>
            <a:r>
              <a:rPr lang="ru-RU" sz="2000" i="1" dirty="0"/>
              <a:t>Правильная одежда и обувь для дошкольника»</a:t>
            </a:r>
            <a:r>
              <a:rPr lang="ru-RU" sz="2000" dirty="0"/>
              <a:t>, </a:t>
            </a:r>
            <a:endParaRPr lang="ru-RU" sz="2000" dirty="0" smtClean="0"/>
          </a:p>
          <a:p>
            <a:r>
              <a:rPr lang="ru-RU" sz="2000" i="1" dirty="0" smtClean="0"/>
              <a:t>«</a:t>
            </a:r>
            <a:r>
              <a:rPr lang="ru-RU" sz="2000" i="1" dirty="0"/>
              <a:t>Расти здоровым, малыш»</a:t>
            </a:r>
            <a:r>
              <a:rPr lang="ru-RU" sz="2000" dirty="0"/>
              <a:t>, </a:t>
            </a:r>
            <a:endParaRPr lang="ru-RU" sz="2000" dirty="0" smtClean="0"/>
          </a:p>
          <a:p>
            <a:r>
              <a:rPr lang="ru-RU" sz="2000" dirty="0" smtClean="0"/>
              <a:t>консультации </a:t>
            </a:r>
            <a:r>
              <a:rPr lang="ru-RU" sz="2000" dirty="0"/>
              <a:t>для </a:t>
            </a:r>
            <a:r>
              <a:rPr lang="ru-RU" sz="2000" dirty="0" smtClean="0"/>
              <a:t>родителей:</a:t>
            </a:r>
            <a:r>
              <a:rPr lang="ru-RU" sz="2000" dirty="0"/>
              <a:t> </a:t>
            </a:r>
            <a:r>
              <a:rPr lang="ru-RU" sz="2000" i="1" dirty="0"/>
              <a:t>«Как одеть ребенка на прогулку»</a:t>
            </a:r>
            <a:r>
              <a:rPr lang="ru-RU" sz="2000" dirty="0"/>
              <a:t>, </a:t>
            </a:r>
            <a:endParaRPr lang="ru-RU" sz="2000" dirty="0" smtClean="0"/>
          </a:p>
          <a:p>
            <a:r>
              <a:rPr lang="ru-RU" sz="2000" u="sng" dirty="0" smtClean="0"/>
              <a:t>беседы </a:t>
            </a:r>
            <a:r>
              <a:rPr lang="ru-RU" sz="2000" u="sng" dirty="0"/>
              <a:t>о необходимости закаливающих процедур</a:t>
            </a:r>
            <a:r>
              <a:rPr lang="ru-RU" sz="2000" dirty="0"/>
              <a:t>: </a:t>
            </a:r>
            <a:endParaRPr lang="ru-RU" sz="2000" dirty="0" smtClean="0"/>
          </a:p>
          <a:p>
            <a:r>
              <a:rPr lang="ru-RU" sz="2000" i="1" dirty="0" smtClean="0"/>
              <a:t>«</a:t>
            </a:r>
            <a:r>
              <a:rPr lang="ru-RU" sz="2000" i="1" dirty="0"/>
              <a:t>Чистые руки, залог здоровья»</a:t>
            </a:r>
            <a:r>
              <a:rPr lang="ru-RU" sz="2000" dirty="0"/>
              <a:t>. </a:t>
            </a:r>
            <a:endParaRPr lang="ru-RU" sz="2000" dirty="0" smtClean="0"/>
          </a:p>
          <a:p>
            <a:r>
              <a:rPr lang="ru-RU" sz="2000" i="1" dirty="0" smtClean="0"/>
              <a:t>«</a:t>
            </a:r>
            <a:r>
              <a:rPr lang="ru-RU" sz="2000" i="1" dirty="0"/>
              <a:t>Как ухаживать за больным ребенком»</a:t>
            </a:r>
            <a:r>
              <a:rPr lang="ru-RU" sz="2000" dirty="0"/>
              <a:t>,</a:t>
            </a:r>
          </a:p>
          <a:p>
            <a:r>
              <a:rPr lang="ru-RU" sz="2000" i="1" dirty="0"/>
              <a:t>«Солнце, воздух и вода – наши лучшие друзья»</a:t>
            </a:r>
            <a:r>
              <a:rPr lang="ru-RU" sz="2000" dirty="0"/>
              <a:t>, </a:t>
            </a:r>
            <a:endParaRPr lang="ru-RU" sz="2000" dirty="0" smtClean="0"/>
          </a:p>
          <a:p>
            <a:r>
              <a:rPr lang="ru-RU" sz="2000" i="1" dirty="0" smtClean="0"/>
              <a:t>«</a:t>
            </a:r>
            <a:r>
              <a:rPr lang="ru-RU" sz="2000" i="1" dirty="0"/>
              <a:t>Грипп – как защитить себя и других»</a:t>
            </a:r>
            <a:r>
              <a:rPr lang="ru-RU" sz="2000" dirty="0"/>
              <a:t>, </a:t>
            </a:r>
            <a:endParaRPr lang="ru-RU" sz="2000" dirty="0" smtClean="0"/>
          </a:p>
          <a:p>
            <a:r>
              <a:rPr lang="ru-RU" sz="2000" i="1" dirty="0" smtClean="0"/>
              <a:t>«</a:t>
            </a:r>
            <a:r>
              <a:rPr lang="ru-RU" sz="2000" i="1" dirty="0"/>
              <a:t>Значение прогулки в жизни детей»</a:t>
            </a:r>
            <a:r>
              <a:rPr lang="ru-RU" sz="2000" dirty="0"/>
              <a:t> и т. д.</a:t>
            </a:r>
          </a:p>
          <a:p>
            <a:endParaRPr lang="ru-RU" dirty="0"/>
          </a:p>
        </p:txBody>
      </p:sp>
      <p:pic>
        <p:nvPicPr>
          <p:cNvPr id="7" name="Голос 017.wav">
            <a:hlinkClick r:id="" action="ppaction://media"/>
          </p:cNvPr>
          <p:cNvPicPr>
            <a:picLocks noRot="1" noChangeAspect="1"/>
          </p:cNvPicPr>
          <p:nvPr>
            <a:audioFile r:link="rId1"/>
          </p:nvPr>
        </p:nvPicPr>
        <p:blipFill>
          <a:blip r:embed="rId4" cstate="print"/>
          <a:stretch>
            <a:fillRect/>
          </a:stretch>
        </p:blipFill>
        <p:spPr>
          <a:xfrm>
            <a:off x="8244408" y="6021288"/>
            <a:ext cx="304800" cy="304800"/>
          </a:xfrm>
          <a:prstGeom prst="rect">
            <a:avLst/>
          </a:prstGeom>
        </p:spPr>
      </p:pic>
    </p:spTree>
  </p:cSld>
  <p:clrMapOvr>
    <a:masterClrMapping/>
  </p:clrMapOvr>
  <p:transition advClick="0" advTm="4000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39892" fill="hold"/>
                                        <p:tgtEl>
                                          <p:spTgt spid="7"/>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p:cTn id="7" fill="hold" display="0">
                  <p:stCondLst>
                    <p:cond delay="indefinite"/>
                  </p:stCondLst>
                  <p:endCondLst>
                    <p:cond evt="onNext" delay="0">
                      <p:tgtEl>
                        <p:sldTgt/>
                      </p:tgtEl>
                    </p:cond>
                    <p:cond evt="onPrev" delay="0">
                      <p:tgtEl>
                        <p:sldTgt/>
                      </p:tgtEl>
                    </p:cond>
                    <p:cond evt="onStopAudio" delay="0">
                      <p:tgtEl>
                        <p:sldTgt/>
                      </p:tgtEl>
                    </p:cond>
                  </p:endCondLst>
                </p:cTn>
                <p:tgtEl>
                  <p:spTgt spid="7"/>
                </p:tgtEl>
              </p:cMediaNode>
            </p:audio>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Рисунок 2" descr="page0011.jpg"/>
          <p:cNvPicPr>
            <a:picLocks noChangeAspect="1"/>
          </p:cNvPicPr>
          <p:nvPr/>
        </p:nvPicPr>
        <p:blipFill>
          <a:blip r:embed="rId3" cstate="print"/>
          <a:stretch>
            <a:fillRect/>
          </a:stretch>
        </p:blipFill>
        <p:spPr>
          <a:xfrm>
            <a:off x="0" y="0"/>
            <a:ext cx="9144000" cy="6858000"/>
          </a:xfrm>
          <a:prstGeom prst="rect">
            <a:avLst/>
          </a:prstGeom>
        </p:spPr>
      </p:pic>
      <p:sp>
        <p:nvSpPr>
          <p:cNvPr id="4" name="TextBox 3"/>
          <p:cNvSpPr txBox="1"/>
          <p:nvPr/>
        </p:nvSpPr>
        <p:spPr>
          <a:xfrm>
            <a:off x="0" y="2060848"/>
            <a:ext cx="8892480" cy="369332"/>
          </a:xfrm>
          <a:prstGeom prst="rect">
            <a:avLst/>
          </a:prstGeom>
          <a:noFill/>
        </p:spPr>
        <p:txBody>
          <a:bodyPr wrap="square" rtlCol="0">
            <a:spAutoFit/>
          </a:bodyPr>
          <a:lstStyle/>
          <a:p>
            <a:endParaRPr lang="ru-RU" dirty="0"/>
          </a:p>
        </p:txBody>
      </p:sp>
      <p:sp>
        <p:nvSpPr>
          <p:cNvPr id="5" name="TextBox 4"/>
          <p:cNvSpPr txBox="1"/>
          <p:nvPr/>
        </p:nvSpPr>
        <p:spPr>
          <a:xfrm>
            <a:off x="0" y="1988840"/>
            <a:ext cx="8892480" cy="4431983"/>
          </a:xfrm>
          <a:prstGeom prst="rect">
            <a:avLst/>
          </a:prstGeom>
          <a:noFill/>
        </p:spPr>
        <p:txBody>
          <a:bodyPr wrap="square" rtlCol="0">
            <a:spAutoFit/>
          </a:bodyPr>
          <a:lstStyle/>
          <a:p>
            <a:r>
              <a:rPr lang="ru-RU" sz="2400" dirty="0">
                <a:solidFill>
                  <a:srgbClr val="FF0000"/>
                </a:solidFill>
                <a:effectLst>
                  <a:outerShdw blurRad="38100" dist="38100" dir="2700000" algn="tl">
                    <a:srgbClr val="000000">
                      <a:alpha val="43137"/>
                    </a:srgbClr>
                  </a:outerShdw>
                </a:effectLst>
              </a:rPr>
              <a:t>Таким образом, используя здоровьесберегающие технологии, можно добиться определённого прогресса в вопросе укрепления и сохранения здоровья детей раннего возраста.</a:t>
            </a:r>
          </a:p>
          <a:p>
            <a:r>
              <a:rPr lang="ru-RU" sz="2400" dirty="0">
                <a:solidFill>
                  <a:srgbClr val="FF0000"/>
                </a:solidFill>
                <a:effectLst>
                  <a:outerShdw blurRad="38100" dist="38100" dir="2700000" algn="tl">
                    <a:srgbClr val="000000">
                      <a:alpha val="43137"/>
                    </a:srgbClr>
                  </a:outerShdw>
                </a:effectLst>
              </a:rPr>
              <a:t>Укрепление и сохранение здоровья детей - одна из главных наших задач, как родителей, так и педагогов.</a:t>
            </a:r>
          </a:p>
          <a:p>
            <a:r>
              <a:rPr lang="ru-RU" sz="2400" dirty="0">
                <a:solidFill>
                  <a:srgbClr val="FF0000"/>
                </a:solidFill>
                <a:effectLst>
                  <a:outerShdw blurRad="38100" dist="38100" dir="2700000" algn="tl">
                    <a:srgbClr val="000000">
                      <a:alpha val="43137"/>
                    </a:srgbClr>
                  </a:outerShdw>
                </a:effectLst>
              </a:rPr>
              <a:t> </a:t>
            </a:r>
          </a:p>
          <a:p>
            <a:r>
              <a:rPr lang="ru-RU" sz="2400" u="sng" dirty="0">
                <a:solidFill>
                  <a:srgbClr val="FF0000"/>
                </a:solidFill>
                <a:effectLst>
                  <a:outerShdw blurRad="38100" dist="38100" dir="2700000" algn="tl">
                    <a:srgbClr val="000000">
                      <a:alpha val="43137"/>
                    </a:srgbClr>
                  </a:outerShdw>
                </a:effectLst>
              </a:rPr>
              <a:t>Хотелось бы закончить свое  выступление такими словами</a:t>
            </a:r>
            <a:r>
              <a:rPr lang="ru-RU" sz="2400" dirty="0">
                <a:solidFill>
                  <a:srgbClr val="FF0000"/>
                </a:solidFill>
                <a:effectLst>
                  <a:outerShdw blurRad="38100" dist="38100" dir="2700000" algn="tl">
                    <a:srgbClr val="000000">
                      <a:alpha val="43137"/>
                    </a:srgbClr>
                  </a:outerShdw>
                </a:effectLst>
              </a:rPr>
              <a:t>:</a:t>
            </a:r>
          </a:p>
          <a:p>
            <a:r>
              <a:rPr lang="ru-RU" sz="2400" dirty="0">
                <a:solidFill>
                  <a:srgbClr val="FF0000"/>
                </a:solidFill>
                <a:effectLst>
                  <a:outerShdw blurRad="38100" dist="38100" dir="2700000" algn="tl">
                    <a:srgbClr val="000000">
                      <a:alpha val="43137"/>
                    </a:srgbClr>
                  </a:outerShdw>
                </a:effectLst>
              </a:rPr>
              <a:t>Здоровье ребенка превыше всего, богатство земли не заменит его. </a:t>
            </a:r>
            <a:endParaRPr lang="ru-RU" sz="2400" dirty="0" smtClean="0">
              <a:solidFill>
                <a:srgbClr val="FF0000"/>
              </a:solidFill>
              <a:effectLst>
                <a:outerShdw blurRad="38100" dist="38100" dir="2700000" algn="tl">
                  <a:srgbClr val="000000">
                    <a:alpha val="43137"/>
                  </a:srgbClr>
                </a:outerShdw>
              </a:effectLst>
            </a:endParaRPr>
          </a:p>
          <a:p>
            <a:r>
              <a:rPr lang="ru-RU" sz="2400" dirty="0" smtClean="0">
                <a:solidFill>
                  <a:srgbClr val="FF0000"/>
                </a:solidFill>
                <a:effectLst>
                  <a:outerShdw blurRad="38100" dist="38100" dir="2700000" algn="tl">
                    <a:srgbClr val="000000">
                      <a:alpha val="43137"/>
                    </a:srgbClr>
                  </a:outerShdw>
                </a:effectLst>
              </a:rPr>
              <a:t>Здоровье </a:t>
            </a:r>
            <a:r>
              <a:rPr lang="ru-RU" sz="2400" dirty="0">
                <a:solidFill>
                  <a:srgbClr val="FF0000"/>
                </a:solidFill>
                <a:effectLst>
                  <a:outerShdw blurRad="38100" dist="38100" dir="2700000" algn="tl">
                    <a:srgbClr val="000000">
                      <a:alpha val="43137"/>
                    </a:srgbClr>
                  </a:outerShdw>
                </a:effectLst>
              </a:rPr>
              <a:t>не купишь, никто не продаст. </a:t>
            </a:r>
            <a:endParaRPr lang="ru-RU" sz="2400" dirty="0" smtClean="0">
              <a:solidFill>
                <a:srgbClr val="FF0000"/>
              </a:solidFill>
              <a:effectLst>
                <a:outerShdw blurRad="38100" dist="38100" dir="2700000" algn="tl">
                  <a:srgbClr val="000000">
                    <a:alpha val="43137"/>
                  </a:srgbClr>
                </a:outerShdw>
              </a:effectLst>
            </a:endParaRPr>
          </a:p>
          <a:p>
            <a:r>
              <a:rPr lang="ru-RU" sz="2400" dirty="0" smtClean="0">
                <a:solidFill>
                  <a:srgbClr val="FF0000"/>
                </a:solidFill>
                <a:effectLst>
                  <a:outerShdw blurRad="38100" dist="38100" dir="2700000" algn="tl">
                    <a:srgbClr val="000000">
                      <a:alpha val="43137"/>
                    </a:srgbClr>
                  </a:outerShdw>
                </a:effectLst>
              </a:rPr>
              <a:t>Его </a:t>
            </a:r>
            <a:r>
              <a:rPr lang="ru-RU" sz="2400" dirty="0">
                <a:solidFill>
                  <a:srgbClr val="FF0000"/>
                </a:solidFill>
                <a:effectLst>
                  <a:outerShdw blurRad="38100" dist="38100" dir="2700000" algn="tl">
                    <a:srgbClr val="000000">
                      <a:alpha val="43137"/>
                    </a:srgbClr>
                  </a:outerShdw>
                </a:effectLst>
              </a:rPr>
              <a:t>берегите, как сердце, как глаз!</a:t>
            </a:r>
          </a:p>
          <a:p>
            <a:endParaRPr lang="ru-RU" dirty="0"/>
          </a:p>
        </p:txBody>
      </p:sp>
      <p:pic>
        <p:nvPicPr>
          <p:cNvPr id="7" name="Голос 018.wav">
            <a:hlinkClick r:id="" action="ppaction://media"/>
          </p:cNvPr>
          <p:cNvPicPr>
            <a:picLocks noRot="1" noChangeAspect="1"/>
          </p:cNvPicPr>
          <p:nvPr>
            <a:audioFile r:link="rId1"/>
          </p:nvPr>
        </p:nvPicPr>
        <p:blipFill>
          <a:blip r:embed="rId4" cstate="print"/>
          <a:stretch>
            <a:fillRect/>
          </a:stretch>
        </p:blipFill>
        <p:spPr>
          <a:xfrm>
            <a:off x="8172400" y="5805264"/>
            <a:ext cx="304800" cy="304800"/>
          </a:xfrm>
          <a:prstGeom prst="rect">
            <a:avLst/>
          </a:prstGeom>
        </p:spPr>
      </p:pic>
    </p:spTree>
  </p:cSld>
  <p:clrMapOvr>
    <a:masterClrMapping/>
  </p:clrMapOvr>
  <p:transition advClick="0" advTm="3000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29142" fill="hold"/>
                                        <p:tgtEl>
                                          <p:spTgt spid="7"/>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p:cTn id="7" fill="hold" display="0">
                  <p:stCondLst>
                    <p:cond delay="indefinite"/>
                  </p:stCondLst>
                  <p:endCondLst>
                    <p:cond evt="onNext" delay="0">
                      <p:tgtEl>
                        <p:sldTgt/>
                      </p:tgtEl>
                    </p:cond>
                    <p:cond evt="onPrev" delay="0">
                      <p:tgtEl>
                        <p:sldTgt/>
                      </p:tgtEl>
                    </p:cond>
                    <p:cond evt="onStopAudio" delay="0">
                      <p:tgtEl>
                        <p:sldTgt/>
                      </p:tgtEl>
                    </p:cond>
                  </p:endCondLst>
                </p:cTn>
                <p:tgtEl>
                  <p:spTgt spid="7"/>
                </p:tgtEl>
              </p:cMediaNode>
            </p:audio>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Рисунок 2" descr="page0011.jpg"/>
          <p:cNvPicPr>
            <a:picLocks noChangeAspect="1"/>
          </p:cNvPicPr>
          <p:nvPr/>
        </p:nvPicPr>
        <p:blipFill>
          <a:blip r:embed="rId2" cstate="print"/>
          <a:stretch>
            <a:fillRect/>
          </a:stretch>
        </p:blipFill>
        <p:spPr>
          <a:xfrm>
            <a:off x="0" y="0"/>
            <a:ext cx="9144000" cy="6858000"/>
          </a:xfrm>
          <a:prstGeom prst="rect">
            <a:avLst/>
          </a:prstGeom>
        </p:spPr>
      </p:pic>
      <p:sp>
        <p:nvSpPr>
          <p:cNvPr id="4" name="TextBox 3"/>
          <p:cNvSpPr txBox="1"/>
          <p:nvPr/>
        </p:nvSpPr>
        <p:spPr>
          <a:xfrm>
            <a:off x="0" y="2060848"/>
            <a:ext cx="8892480" cy="369332"/>
          </a:xfrm>
          <a:prstGeom prst="rect">
            <a:avLst/>
          </a:prstGeom>
          <a:noFill/>
        </p:spPr>
        <p:txBody>
          <a:bodyPr wrap="square" rtlCol="0">
            <a:spAutoFit/>
          </a:bodyPr>
          <a:lstStyle/>
          <a:p>
            <a:endParaRPr lang="ru-RU" dirty="0"/>
          </a:p>
        </p:txBody>
      </p:sp>
      <p:sp>
        <p:nvSpPr>
          <p:cNvPr id="5" name="TextBox 4"/>
          <p:cNvSpPr txBox="1"/>
          <p:nvPr/>
        </p:nvSpPr>
        <p:spPr>
          <a:xfrm>
            <a:off x="1331640" y="2564904"/>
            <a:ext cx="5904656" cy="769441"/>
          </a:xfrm>
          <a:prstGeom prst="rect">
            <a:avLst/>
          </a:prstGeom>
          <a:noFill/>
        </p:spPr>
        <p:txBody>
          <a:bodyPr wrap="square" rtlCol="0">
            <a:spAutoFit/>
          </a:bodyPr>
          <a:lstStyle/>
          <a:p>
            <a:pPr algn="ctr"/>
            <a:r>
              <a:rPr lang="ru-RU" sz="4400" dirty="0">
                <a:solidFill>
                  <a:srgbClr val="00B050"/>
                </a:solidFill>
                <a:effectLst>
                  <a:outerShdw blurRad="38100" dist="38100" dir="2700000" algn="tl">
                    <a:srgbClr val="000000">
                      <a:alpha val="43137"/>
                    </a:srgbClr>
                  </a:outerShdw>
                </a:effectLst>
              </a:rPr>
              <a:t>Спасибо за внимание!</a:t>
            </a:r>
          </a:p>
        </p:txBody>
      </p:sp>
    </p:spTree>
  </p:cSld>
  <p:clrMapOvr>
    <a:masterClrMapping/>
  </p:clrMapOvr>
  <p:transition advClick="0" advTm="2000"/>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Рисунок 2" descr="page0011.jpg"/>
          <p:cNvPicPr>
            <a:picLocks noChangeAspect="1"/>
          </p:cNvPicPr>
          <p:nvPr/>
        </p:nvPicPr>
        <p:blipFill>
          <a:blip r:embed="rId3" cstate="print"/>
          <a:stretch>
            <a:fillRect/>
          </a:stretch>
        </p:blipFill>
        <p:spPr>
          <a:xfrm>
            <a:off x="0" y="0"/>
            <a:ext cx="9144000" cy="6858000"/>
          </a:xfrm>
          <a:prstGeom prst="rect">
            <a:avLst/>
          </a:prstGeom>
        </p:spPr>
      </p:pic>
      <p:sp>
        <p:nvSpPr>
          <p:cNvPr id="4" name="TextBox 3"/>
          <p:cNvSpPr txBox="1"/>
          <p:nvPr/>
        </p:nvSpPr>
        <p:spPr>
          <a:xfrm>
            <a:off x="0" y="2060848"/>
            <a:ext cx="8892480" cy="4678204"/>
          </a:xfrm>
          <a:prstGeom prst="rect">
            <a:avLst/>
          </a:prstGeom>
          <a:noFill/>
        </p:spPr>
        <p:txBody>
          <a:bodyPr wrap="square" rtlCol="0">
            <a:spAutoFit/>
          </a:bodyPr>
          <a:lstStyle/>
          <a:p>
            <a:pPr algn="ctr"/>
            <a:r>
              <a:rPr lang="ru-RU" sz="2000" dirty="0"/>
              <a:t>Великая ценность каждого </a:t>
            </a:r>
            <a:r>
              <a:rPr lang="ru-RU" sz="2000" b="1" dirty="0"/>
              <a:t>человека-здоровье</a:t>
            </a:r>
            <a:r>
              <a:rPr lang="ru-RU" sz="2000" dirty="0"/>
              <a:t>. Дошкольный </a:t>
            </a:r>
            <a:r>
              <a:rPr lang="ru-RU" sz="2000" b="1" dirty="0"/>
              <a:t>возраст</a:t>
            </a:r>
            <a:r>
              <a:rPr lang="ru-RU" sz="2000" dirty="0"/>
              <a:t> является началом всех начал. Именно в эти годы закладывается фундамент </a:t>
            </a:r>
            <a:r>
              <a:rPr lang="ru-RU" sz="2000" b="1" dirty="0"/>
              <a:t>здоровья</a:t>
            </a:r>
            <a:r>
              <a:rPr lang="ru-RU" sz="2000" dirty="0"/>
              <a:t>. Охрана и укрепление </a:t>
            </a:r>
            <a:r>
              <a:rPr lang="ru-RU" sz="2000" b="1" dirty="0"/>
              <a:t>здоровья детей</a:t>
            </a:r>
            <a:r>
              <a:rPr lang="ru-RU" sz="2000" dirty="0"/>
              <a:t>, всестороннее физическое развитие, формирование привычки к </a:t>
            </a:r>
            <a:r>
              <a:rPr lang="ru-RU" sz="2000" b="1" dirty="0"/>
              <a:t>здоровому</a:t>
            </a:r>
            <a:r>
              <a:rPr lang="ru-RU" sz="2000" dirty="0"/>
              <a:t> образу жизни – вот первостепенные задачи, которые стоят перед педагогами детского сада.</a:t>
            </a:r>
          </a:p>
          <a:p>
            <a:pPr algn="ctr"/>
            <a:r>
              <a:rPr lang="ru-RU" sz="2000" dirty="0"/>
              <a:t>А ранний возраст – это возраст, который ограничен малыми возможностями самих малышей, но одновременно очень важный период в жизни ребенка. Ведь наиболее характерной особенностью этого возраста является двигательная активность, эмоциональность, интерес ко всему окружающему, большая потребность в общении с взрослыми.</a:t>
            </a:r>
          </a:p>
          <a:p>
            <a:pPr algn="ctr"/>
            <a:r>
              <a:rPr lang="ru-RU" sz="2000" dirty="0"/>
              <a:t>Все мы знаем, что здоровый ребенок весел, эмоционален, с аппетитом кушает, активен, поэтому необходимо создать для ребенка все необходимые условия, а именно правильно организовать режим дня - игровую деятельность, сон, питание, прогулку, непосредственную образовательную деятельность. </a:t>
            </a:r>
          </a:p>
          <a:p>
            <a:endParaRPr lang="ru-RU" dirty="0"/>
          </a:p>
        </p:txBody>
      </p:sp>
      <p:pic>
        <p:nvPicPr>
          <p:cNvPr id="6" name="Голос 003.wav">
            <a:hlinkClick r:id="" action="ppaction://media"/>
          </p:cNvPr>
          <p:cNvPicPr>
            <a:picLocks noRot="1" noChangeAspect="1"/>
          </p:cNvPicPr>
          <p:nvPr>
            <a:audioFile r:link="rId1"/>
          </p:nvPr>
        </p:nvPicPr>
        <p:blipFill>
          <a:blip r:embed="rId4" cstate="print"/>
          <a:stretch>
            <a:fillRect/>
          </a:stretch>
        </p:blipFill>
        <p:spPr>
          <a:xfrm>
            <a:off x="323528" y="6309320"/>
            <a:ext cx="304800" cy="304800"/>
          </a:xfrm>
          <a:prstGeom prst="rect">
            <a:avLst/>
          </a:prstGeom>
        </p:spPr>
      </p:pic>
    </p:spTree>
  </p:cSld>
  <p:clrMapOvr>
    <a:masterClrMapping/>
  </p:clrMapOvr>
  <p:transition advClick="0" advTm="9000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90256"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p:cTn id="7" fill="hold" display="0">
                  <p:stCondLst>
                    <p:cond delay="indefinite"/>
                  </p:stCondLst>
                  <p:endCondLst>
                    <p:cond evt="onNext" delay="0">
                      <p:tgtEl>
                        <p:sldTgt/>
                      </p:tgtEl>
                    </p:cond>
                    <p:cond evt="onPrev" delay="0">
                      <p:tgtEl>
                        <p:sldTgt/>
                      </p:tgtEl>
                    </p:cond>
                    <p:cond evt="onStopAudio" delay="0">
                      <p:tgtEl>
                        <p:sldTgt/>
                      </p:tgtEl>
                    </p:cond>
                  </p:endCondLst>
                </p:cTn>
                <p:tgtEl>
                  <p:spTgt spid="6"/>
                </p:tgtEl>
              </p:cMediaNode>
            </p:audio>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Рисунок 2" descr="page0011.jpg"/>
          <p:cNvPicPr>
            <a:picLocks noChangeAspect="1"/>
          </p:cNvPicPr>
          <p:nvPr/>
        </p:nvPicPr>
        <p:blipFill>
          <a:blip r:embed="rId3" cstate="print"/>
          <a:stretch>
            <a:fillRect/>
          </a:stretch>
        </p:blipFill>
        <p:spPr>
          <a:xfrm>
            <a:off x="0" y="0"/>
            <a:ext cx="9144000" cy="6858000"/>
          </a:xfrm>
          <a:prstGeom prst="rect">
            <a:avLst/>
          </a:prstGeom>
        </p:spPr>
      </p:pic>
      <p:sp>
        <p:nvSpPr>
          <p:cNvPr id="4" name="TextBox 3"/>
          <p:cNvSpPr txBox="1"/>
          <p:nvPr/>
        </p:nvSpPr>
        <p:spPr>
          <a:xfrm>
            <a:off x="0" y="2060848"/>
            <a:ext cx="8892480" cy="4247317"/>
          </a:xfrm>
          <a:prstGeom prst="rect">
            <a:avLst/>
          </a:prstGeom>
          <a:noFill/>
        </p:spPr>
        <p:txBody>
          <a:bodyPr wrap="square" rtlCol="0">
            <a:spAutoFit/>
          </a:bodyPr>
          <a:lstStyle/>
          <a:p>
            <a:r>
              <a:rPr lang="ru-RU" sz="2800" dirty="0"/>
              <a:t>В работе с </a:t>
            </a:r>
            <a:r>
              <a:rPr lang="ru-RU" sz="2800" b="1" dirty="0"/>
              <a:t>детьми</a:t>
            </a:r>
            <a:r>
              <a:rPr lang="ru-RU" sz="2800" dirty="0"/>
              <a:t> использую следующие виды </a:t>
            </a:r>
            <a:r>
              <a:rPr lang="ru-RU" sz="2800" b="1" dirty="0"/>
              <a:t>здоровьесберегающих технологий</a:t>
            </a:r>
            <a:r>
              <a:rPr lang="ru-RU" sz="2800" dirty="0"/>
              <a:t> сохранения и укрепления </a:t>
            </a:r>
            <a:r>
              <a:rPr lang="ru-RU" sz="2800" b="1" dirty="0"/>
              <a:t>здоровья</a:t>
            </a:r>
            <a:r>
              <a:rPr lang="ru-RU" sz="2800" dirty="0"/>
              <a:t> : утреннюю и бодрящую гимнастику после дневного сна, дыхательную и пальчиковую гимнастику, гимнастику для глаз, релаксацию, подвижные игры. В этом возрасте огромное внимание уделяется адаптации малышей к детскому саду. Все виды здоровьесберегающих технологий отлично подходят для решения этой задачи</a:t>
            </a:r>
            <a:r>
              <a:rPr lang="ru-RU" sz="2000" dirty="0"/>
              <a:t>.</a:t>
            </a:r>
          </a:p>
          <a:p>
            <a:endParaRPr lang="ru-RU" dirty="0"/>
          </a:p>
        </p:txBody>
      </p:sp>
      <p:pic>
        <p:nvPicPr>
          <p:cNvPr id="6" name="Голос 004.wav">
            <a:hlinkClick r:id="" action="ppaction://media"/>
          </p:cNvPr>
          <p:cNvPicPr>
            <a:picLocks noRot="1" noChangeAspect="1"/>
          </p:cNvPicPr>
          <p:nvPr>
            <a:audioFile r:link="rId1"/>
          </p:nvPr>
        </p:nvPicPr>
        <p:blipFill>
          <a:blip r:embed="rId4" cstate="print"/>
          <a:stretch>
            <a:fillRect/>
          </a:stretch>
        </p:blipFill>
        <p:spPr>
          <a:xfrm>
            <a:off x="395536" y="6237312"/>
            <a:ext cx="304800" cy="304800"/>
          </a:xfrm>
          <a:prstGeom prst="rect">
            <a:avLst/>
          </a:prstGeom>
        </p:spPr>
      </p:pic>
    </p:spTree>
  </p:cSld>
  <p:clrMapOvr>
    <a:masterClrMapping/>
  </p:clrMapOvr>
  <p:transition advClick="0" advTm="2800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27284"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p:cTn id="7" fill="hold" display="0">
                  <p:stCondLst>
                    <p:cond delay="indefinite"/>
                  </p:stCondLst>
                  <p:endCondLst>
                    <p:cond evt="onNext" delay="0">
                      <p:tgtEl>
                        <p:sldTgt/>
                      </p:tgtEl>
                    </p:cond>
                    <p:cond evt="onPrev" delay="0">
                      <p:tgtEl>
                        <p:sldTgt/>
                      </p:tgtEl>
                    </p:cond>
                    <p:cond evt="onStopAudio" delay="0">
                      <p:tgtEl>
                        <p:sldTgt/>
                      </p:tgtEl>
                    </p:cond>
                  </p:endCondLst>
                </p:cTn>
                <p:tgtEl>
                  <p:spTgt spid="6"/>
                </p:tgtEl>
              </p:cMediaNode>
            </p:audio>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Рисунок 2" descr="page0011.jpg"/>
          <p:cNvPicPr>
            <a:picLocks noChangeAspect="1"/>
          </p:cNvPicPr>
          <p:nvPr/>
        </p:nvPicPr>
        <p:blipFill>
          <a:blip r:embed="rId3" cstate="print"/>
          <a:stretch>
            <a:fillRect/>
          </a:stretch>
        </p:blipFill>
        <p:spPr>
          <a:xfrm>
            <a:off x="0" y="-315416"/>
            <a:ext cx="9144000" cy="7173416"/>
          </a:xfrm>
          <a:prstGeom prst="rect">
            <a:avLst/>
          </a:prstGeom>
        </p:spPr>
      </p:pic>
      <p:sp>
        <p:nvSpPr>
          <p:cNvPr id="4" name="TextBox 3"/>
          <p:cNvSpPr txBox="1"/>
          <p:nvPr/>
        </p:nvSpPr>
        <p:spPr>
          <a:xfrm>
            <a:off x="0" y="1772816"/>
            <a:ext cx="8892480" cy="984885"/>
          </a:xfrm>
          <a:prstGeom prst="rect">
            <a:avLst/>
          </a:prstGeom>
          <a:noFill/>
        </p:spPr>
        <p:txBody>
          <a:bodyPr wrap="square" rtlCol="0">
            <a:spAutoFit/>
          </a:bodyPr>
          <a:lstStyle/>
          <a:p>
            <a:r>
              <a:rPr lang="ru-RU" sz="2000" b="1" dirty="0"/>
              <a:t>Наш день начинается с утренней гимнастики. Утренняя гимнастика проводится как с предметами так и без них, под музыку и без нее.</a:t>
            </a:r>
          </a:p>
          <a:p>
            <a:endParaRPr lang="ru-RU" dirty="0"/>
          </a:p>
        </p:txBody>
      </p:sp>
      <p:pic>
        <p:nvPicPr>
          <p:cNvPr id="5" name="Рисунок 4" descr="1OEkDH4Z3FM.jpg"/>
          <p:cNvPicPr>
            <a:picLocks noChangeAspect="1"/>
          </p:cNvPicPr>
          <p:nvPr/>
        </p:nvPicPr>
        <p:blipFill>
          <a:blip r:embed="rId4" cstate="print"/>
          <a:stretch>
            <a:fillRect/>
          </a:stretch>
        </p:blipFill>
        <p:spPr>
          <a:xfrm>
            <a:off x="251520" y="2492896"/>
            <a:ext cx="3528392" cy="2853076"/>
          </a:xfrm>
          <a:prstGeom prst="rect">
            <a:avLst/>
          </a:prstGeom>
        </p:spPr>
      </p:pic>
      <p:pic>
        <p:nvPicPr>
          <p:cNvPr id="6" name="Рисунок 5" descr="F85ZUZ10kX8.jpg"/>
          <p:cNvPicPr>
            <a:picLocks noChangeAspect="1"/>
          </p:cNvPicPr>
          <p:nvPr/>
        </p:nvPicPr>
        <p:blipFill>
          <a:blip r:embed="rId5" cstate="print"/>
          <a:stretch>
            <a:fillRect/>
          </a:stretch>
        </p:blipFill>
        <p:spPr>
          <a:xfrm>
            <a:off x="5580112" y="2420887"/>
            <a:ext cx="3341517" cy="3156883"/>
          </a:xfrm>
          <a:prstGeom prst="rect">
            <a:avLst/>
          </a:prstGeom>
        </p:spPr>
      </p:pic>
      <p:sp>
        <p:nvSpPr>
          <p:cNvPr id="7" name="TextBox 6"/>
          <p:cNvSpPr txBox="1"/>
          <p:nvPr/>
        </p:nvSpPr>
        <p:spPr>
          <a:xfrm>
            <a:off x="0" y="5380672"/>
            <a:ext cx="8964488" cy="1477328"/>
          </a:xfrm>
          <a:prstGeom prst="rect">
            <a:avLst/>
          </a:prstGeom>
          <a:noFill/>
        </p:spPr>
        <p:txBody>
          <a:bodyPr wrap="square" rtlCol="0">
            <a:spAutoFit/>
          </a:bodyPr>
          <a:lstStyle/>
          <a:p>
            <a:r>
              <a:rPr lang="ru-RU" b="1" dirty="0">
                <a:effectLst>
                  <a:outerShdw blurRad="38100" dist="38100" dir="2700000" algn="tl">
                    <a:srgbClr val="000000">
                      <a:alpha val="43137"/>
                    </a:srgbClr>
                  </a:outerShdw>
                </a:effectLst>
              </a:rPr>
              <a:t>Основная задача утренней гимнастики – укрепление и оздоровление организма ребенка. </a:t>
            </a:r>
          </a:p>
          <a:p>
            <a:r>
              <a:rPr lang="ru-RU" b="1" dirty="0">
                <a:effectLst>
                  <a:outerShdw blurRad="38100" dist="38100" dir="2700000" algn="tl">
                    <a:srgbClr val="000000">
                      <a:alpha val="43137"/>
                    </a:srgbClr>
                  </a:outerShdw>
                </a:effectLst>
              </a:rPr>
              <a:t>Путем ежедневных упражнений у детей улучшаются основные</a:t>
            </a:r>
            <a:r>
              <a:rPr lang="ru-RU" b="1" u="sng" dirty="0">
                <a:effectLst>
                  <a:outerShdw blurRad="38100" dist="38100" dir="2700000" algn="tl">
                    <a:srgbClr val="000000">
                      <a:alpha val="43137"/>
                    </a:srgbClr>
                  </a:outerShdw>
                </a:effectLst>
              </a:rPr>
              <a:t> </a:t>
            </a:r>
            <a:r>
              <a:rPr lang="ru-RU" b="1" dirty="0">
                <a:effectLst>
                  <a:outerShdw blurRad="38100" dist="38100" dir="2700000" algn="tl">
                    <a:srgbClr val="000000">
                      <a:alpha val="43137"/>
                    </a:srgbClr>
                  </a:outerShdw>
                </a:effectLst>
              </a:rPr>
              <a:t>движения: бег, ходьба, прыжки. </a:t>
            </a:r>
          </a:p>
          <a:p>
            <a:endParaRPr lang="ru-RU" dirty="0"/>
          </a:p>
        </p:txBody>
      </p:sp>
      <p:pic>
        <p:nvPicPr>
          <p:cNvPr id="9" name="Голос 005.wav">
            <a:hlinkClick r:id="" action="ppaction://media"/>
          </p:cNvPr>
          <p:cNvPicPr>
            <a:picLocks noRot="1" noChangeAspect="1"/>
          </p:cNvPicPr>
          <p:nvPr>
            <a:audioFile r:link="rId1"/>
          </p:nvPr>
        </p:nvPicPr>
        <p:blipFill>
          <a:blip r:embed="rId6" cstate="print"/>
          <a:stretch>
            <a:fillRect/>
          </a:stretch>
        </p:blipFill>
        <p:spPr>
          <a:xfrm>
            <a:off x="4419600" y="3276600"/>
            <a:ext cx="304800" cy="304800"/>
          </a:xfrm>
          <a:prstGeom prst="rect">
            <a:avLst/>
          </a:prstGeom>
        </p:spPr>
      </p:pic>
    </p:spTree>
  </p:cSld>
  <p:clrMapOvr>
    <a:masterClrMapping/>
  </p:clrMapOvr>
  <p:transition advClick="0" advTm="3600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35109" fill="hold"/>
                                        <p:tgtEl>
                                          <p:spTgt spid="9"/>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p:cTn id="7" fill="hold" display="0">
                  <p:stCondLst>
                    <p:cond delay="indefinite"/>
                  </p:stCondLst>
                  <p:endCondLst>
                    <p:cond evt="onNext" delay="0">
                      <p:tgtEl>
                        <p:sldTgt/>
                      </p:tgtEl>
                    </p:cond>
                    <p:cond evt="onPrev" delay="0">
                      <p:tgtEl>
                        <p:sldTgt/>
                      </p:tgtEl>
                    </p:cond>
                    <p:cond evt="onStopAudio" delay="0">
                      <p:tgtEl>
                        <p:sldTgt/>
                      </p:tgtEl>
                    </p:cond>
                  </p:endCondLst>
                </p:cTn>
                <p:tgtEl>
                  <p:spTgt spid="9"/>
                </p:tgtEl>
              </p:cMediaNode>
            </p:audio>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Рисунок 2" descr="page0011.jpg"/>
          <p:cNvPicPr>
            <a:picLocks noChangeAspect="1"/>
          </p:cNvPicPr>
          <p:nvPr/>
        </p:nvPicPr>
        <p:blipFill>
          <a:blip r:embed="rId3" cstate="print"/>
          <a:stretch>
            <a:fillRect/>
          </a:stretch>
        </p:blipFill>
        <p:spPr>
          <a:xfrm>
            <a:off x="0" y="-486816"/>
            <a:ext cx="9144000" cy="7344816"/>
          </a:xfrm>
          <a:prstGeom prst="rect">
            <a:avLst/>
          </a:prstGeom>
        </p:spPr>
      </p:pic>
      <p:sp>
        <p:nvSpPr>
          <p:cNvPr id="5" name="TextBox 4"/>
          <p:cNvSpPr txBox="1"/>
          <p:nvPr/>
        </p:nvSpPr>
        <p:spPr>
          <a:xfrm>
            <a:off x="0" y="1772816"/>
            <a:ext cx="9144000" cy="984885"/>
          </a:xfrm>
          <a:prstGeom prst="rect">
            <a:avLst/>
          </a:prstGeom>
          <a:noFill/>
        </p:spPr>
        <p:txBody>
          <a:bodyPr wrap="square" rtlCol="0">
            <a:spAutoFit/>
          </a:bodyPr>
          <a:lstStyle/>
          <a:p>
            <a:pPr algn="ctr"/>
            <a:r>
              <a:rPr lang="ru-RU" sz="2000" b="1" dirty="0">
                <a:solidFill>
                  <a:srgbClr val="FF0000"/>
                </a:solidFill>
                <a:effectLst>
                  <a:outerShdw blurRad="38100" dist="38100" dir="2700000" algn="tl">
                    <a:srgbClr val="000000">
                      <a:alpha val="43137"/>
                    </a:srgbClr>
                  </a:outerShdw>
                </a:effectLst>
              </a:rPr>
              <a:t>Перед каждым приемом пищи провожу гигиенические и закаливающие процедуры: мытье рук и умывание лица. </a:t>
            </a:r>
          </a:p>
          <a:p>
            <a:endParaRPr lang="ru-RU" dirty="0"/>
          </a:p>
        </p:txBody>
      </p:sp>
      <p:pic>
        <p:nvPicPr>
          <p:cNvPr id="6" name="Рисунок 5" descr="AEUjBNuNOzM.jpg"/>
          <p:cNvPicPr>
            <a:picLocks noChangeAspect="1"/>
          </p:cNvPicPr>
          <p:nvPr/>
        </p:nvPicPr>
        <p:blipFill>
          <a:blip r:embed="rId4" cstate="print"/>
          <a:stretch>
            <a:fillRect/>
          </a:stretch>
        </p:blipFill>
        <p:spPr>
          <a:xfrm>
            <a:off x="251520" y="2636912"/>
            <a:ext cx="2808312" cy="3744416"/>
          </a:xfrm>
          <a:prstGeom prst="rect">
            <a:avLst/>
          </a:prstGeom>
        </p:spPr>
      </p:pic>
      <p:pic>
        <p:nvPicPr>
          <p:cNvPr id="7" name="Рисунок 6" descr="p7Klnl-8f0k.jpg"/>
          <p:cNvPicPr>
            <a:picLocks noChangeAspect="1"/>
          </p:cNvPicPr>
          <p:nvPr/>
        </p:nvPicPr>
        <p:blipFill>
          <a:blip r:embed="rId5" cstate="print"/>
          <a:stretch>
            <a:fillRect/>
          </a:stretch>
        </p:blipFill>
        <p:spPr>
          <a:xfrm>
            <a:off x="6084168" y="2492896"/>
            <a:ext cx="2895786" cy="3861048"/>
          </a:xfrm>
          <a:prstGeom prst="rect">
            <a:avLst/>
          </a:prstGeom>
        </p:spPr>
      </p:pic>
      <p:sp>
        <p:nvSpPr>
          <p:cNvPr id="8" name="TextBox 7"/>
          <p:cNvSpPr txBox="1"/>
          <p:nvPr/>
        </p:nvSpPr>
        <p:spPr>
          <a:xfrm>
            <a:off x="3131840" y="2564904"/>
            <a:ext cx="2952328" cy="1938992"/>
          </a:xfrm>
          <a:prstGeom prst="rect">
            <a:avLst/>
          </a:prstGeom>
          <a:noFill/>
        </p:spPr>
        <p:txBody>
          <a:bodyPr wrap="square" rtlCol="0">
            <a:spAutoFit/>
          </a:bodyPr>
          <a:lstStyle/>
          <a:p>
            <a:r>
              <a:rPr lang="ru-RU" sz="2000" i="1" dirty="0"/>
              <a:t>«Водичка, водичка умой мое личико»</a:t>
            </a:r>
            <a:r>
              <a:rPr lang="ru-RU" sz="2000" dirty="0"/>
              <a:t>, </a:t>
            </a:r>
            <a:endParaRPr lang="ru-RU" sz="2000" dirty="0" smtClean="0"/>
          </a:p>
          <a:p>
            <a:r>
              <a:rPr lang="ru-RU" sz="2000" dirty="0" smtClean="0"/>
              <a:t>« Чи</a:t>
            </a:r>
            <a:r>
              <a:rPr lang="ru-RU" sz="2000" i="1" dirty="0" smtClean="0"/>
              <a:t>стая </a:t>
            </a:r>
            <a:r>
              <a:rPr lang="ru-RU" sz="2000" i="1" dirty="0"/>
              <a:t>водичка моет Саше</a:t>
            </a:r>
            <a:r>
              <a:rPr lang="ru-RU" sz="2000" dirty="0"/>
              <a:t> </a:t>
            </a:r>
            <a:r>
              <a:rPr lang="ru-RU" sz="2000" i="1" dirty="0"/>
              <a:t>личико»., </a:t>
            </a:r>
            <a:endParaRPr lang="ru-RU" sz="2000" i="1" dirty="0" smtClean="0"/>
          </a:p>
          <a:p>
            <a:r>
              <a:rPr lang="ru-RU" sz="2000" i="1" dirty="0" smtClean="0"/>
              <a:t>«</a:t>
            </a:r>
            <a:r>
              <a:rPr lang="ru-RU" sz="2000" i="1" dirty="0"/>
              <a:t>Ой, лады, лады, не боимся мы воды» и т. </a:t>
            </a:r>
            <a:r>
              <a:rPr lang="ru-RU" sz="2000" i="1" dirty="0" err="1"/>
              <a:t>д</a:t>
            </a:r>
            <a:endParaRPr lang="ru-RU" sz="2000" dirty="0"/>
          </a:p>
        </p:txBody>
      </p:sp>
      <p:pic>
        <p:nvPicPr>
          <p:cNvPr id="9" name="Рисунок 8" descr="XDmDx4IUcO4.jpg"/>
          <p:cNvPicPr>
            <a:picLocks noChangeAspect="1"/>
          </p:cNvPicPr>
          <p:nvPr/>
        </p:nvPicPr>
        <p:blipFill>
          <a:blip r:embed="rId6" cstate="print"/>
          <a:stretch>
            <a:fillRect/>
          </a:stretch>
        </p:blipFill>
        <p:spPr>
          <a:xfrm>
            <a:off x="3635896" y="4509120"/>
            <a:ext cx="1761660" cy="2348880"/>
          </a:xfrm>
          <a:prstGeom prst="rect">
            <a:avLst/>
          </a:prstGeom>
        </p:spPr>
      </p:pic>
      <p:pic>
        <p:nvPicPr>
          <p:cNvPr id="11" name="Голос 006.wav">
            <a:hlinkClick r:id="" action="ppaction://media"/>
          </p:cNvPr>
          <p:cNvPicPr>
            <a:picLocks noRot="1" noChangeAspect="1"/>
          </p:cNvPicPr>
          <p:nvPr>
            <a:audioFile r:link="rId1"/>
          </p:nvPr>
        </p:nvPicPr>
        <p:blipFill>
          <a:blip r:embed="rId7" cstate="print"/>
          <a:stretch>
            <a:fillRect/>
          </a:stretch>
        </p:blipFill>
        <p:spPr>
          <a:xfrm>
            <a:off x="5724128" y="5661248"/>
            <a:ext cx="304800" cy="304800"/>
          </a:xfrm>
          <a:prstGeom prst="rect">
            <a:avLst/>
          </a:prstGeom>
        </p:spPr>
      </p:pic>
    </p:spTree>
  </p:cSld>
  <p:clrMapOvr>
    <a:masterClrMapping/>
  </p:clrMapOvr>
  <p:transition advClick="0" advTm="4000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39776" fill="hold"/>
                                        <p:tgtEl>
                                          <p:spTgt spid="11"/>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p:cTn id="7" fill="hold" display="0">
                  <p:stCondLst>
                    <p:cond delay="indefinite"/>
                  </p:stCondLst>
                  <p:endCondLst>
                    <p:cond evt="onNext" delay="0">
                      <p:tgtEl>
                        <p:sldTgt/>
                      </p:tgtEl>
                    </p:cond>
                    <p:cond evt="onPrev" delay="0">
                      <p:tgtEl>
                        <p:sldTgt/>
                      </p:tgtEl>
                    </p:cond>
                    <p:cond evt="onStopAudio" delay="0">
                      <p:tgtEl>
                        <p:sldTgt/>
                      </p:tgtEl>
                    </p:cond>
                  </p:endCondLst>
                </p:cTn>
                <p:tgtEl>
                  <p:spTgt spid="11"/>
                </p:tgtEl>
              </p:cMediaNode>
            </p:audio>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Рисунок 2" descr="page0011.jpg"/>
          <p:cNvPicPr>
            <a:picLocks noChangeAspect="1"/>
          </p:cNvPicPr>
          <p:nvPr/>
        </p:nvPicPr>
        <p:blipFill>
          <a:blip r:embed="rId3" cstate="print"/>
          <a:stretch>
            <a:fillRect/>
          </a:stretch>
        </p:blipFill>
        <p:spPr>
          <a:xfrm>
            <a:off x="0" y="0"/>
            <a:ext cx="9144000" cy="6858000"/>
          </a:xfrm>
          <a:prstGeom prst="rect">
            <a:avLst/>
          </a:prstGeom>
        </p:spPr>
      </p:pic>
      <p:sp>
        <p:nvSpPr>
          <p:cNvPr id="4" name="TextBox 3"/>
          <p:cNvSpPr txBox="1"/>
          <p:nvPr/>
        </p:nvSpPr>
        <p:spPr>
          <a:xfrm>
            <a:off x="0" y="2060848"/>
            <a:ext cx="8892480" cy="369332"/>
          </a:xfrm>
          <a:prstGeom prst="rect">
            <a:avLst/>
          </a:prstGeom>
          <a:noFill/>
        </p:spPr>
        <p:txBody>
          <a:bodyPr wrap="square" rtlCol="0">
            <a:spAutoFit/>
          </a:bodyPr>
          <a:lstStyle/>
          <a:p>
            <a:endParaRPr lang="ru-RU" dirty="0"/>
          </a:p>
        </p:txBody>
      </p:sp>
      <p:sp>
        <p:nvSpPr>
          <p:cNvPr id="5" name="TextBox 4"/>
          <p:cNvSpPr txBox="1"/>
          <p:nvPr/>
        </p:nvSpPr>
        <p:spPr>
          <a:xfrm>
            <a:off x="0" y="1916832"/>
            <a:ext cx="9144000" cy="984885"/>
          </a:xfrm>
          <a:prstGeom prst="rect">
            <a:avLst/>
          </a:prstGeom>
          <a:noFill/>
        </p:spPr>
        <p:txBody>
          <a:bodyPr wrap="square" rtlCol="0">
            <a:spAutoFit/>
          </a:bodyPr>
          <a:lstStyle/>
          <a:p>
            <a:pPr algn="ctr"/>
            <a:r>
              <a:rPr lang="ru-RU" sz="2000" b="1" dirty="0">
                <a:solidFill>
                  <a:srgbClr val="FF0000"/>
                </a:solidFill>
                <a:effectLst>
                  <a:outerShdw blurRad="38100" dist="38100" dir="2700000" algn="tl">
                    <a:srgbClr val="000000">
                      <a:alpha val="43137"/>
                    </a:srgbClr>
                  </a:outerShdw>
                </a:effectLst>
              </a:rPr>
              <a:t>Оздоровительные</a:t>
            </a:r>
            <a:r>
              <a:rPr lang="ru-RU" sz="2000" dirty="0">
                <a:solidFill>
                  <a:srgbClr val="FF0000"/>
                </a:solidFill>
                <a:effectLst>
                  <a:outerShdw blurRad="38100" dist="38100" dir="2700000" algn="tl">
                    <a:srgbClr val="000000">
                      <a:alpha val="43137"/>
                    </a:srgbClr>
                  </a:outerShdw>
                </a:effectLst>
              </a:rPr>
              <a:t> подвижные игры - один из видов игровых </a:t>
            </a:r>
            <a:r>
              <a:rPr lang="ru-RU" sz="2000" b="1" dirty="0">
                <a:solidFill>
                  <a:srgbClr val="FF0000"/>
                </a:solidFill>
                <a:effectLst>
                  <a:outerShdw blurRad="38100" dist="38100" dir="2700000" algn="tl">
                    <a:srgbClr val="000000">
                      <a:alpha val="43137"/>
                    </a:srgbClr>
                  </a:outerShdw>
                </a:effectLst>
              </a:rPr>
              <a:t>здоровьесберегающих технологий</a:t>
            </a:r>
            <a:r>
              <a:rPr lang="ru-RU" sz="2000" dirty="0">
                <a:solidFill>
                  <a:srgbClr val="FF0000"/>
                </a:solidFill>
                <a:effectLst>
                  <a:outerShdw blurRad="38100" dist="38100" dir="2700000" algn="tl">
                    <a:srgbClr val="000000">
                      <a:alpha val="43137"/>
                    </a:srgbClr>
                  </a:outerShdw>
                </a:effectLst>
              </a:rPr>
              <a:t>.</a:t>
            </a:r>
          </a:p>
          <a:p>
            <a:endParaRPr lang="ru-RU" dirty="0"/>
          </a:p>
        </p:txBody>
      </p:sp>
      <p:sp>
        <p:nvSpPr>
          <p:cNvPr id="6" name="TextBox 5"/>
          <p:cNvSpPr txBox="1"/>
          <p:nvPr/>
        </p:nvSpPr>
        <p:spPr>
          <a:xfrm>
            <a:off x="2771800" y="2636912"/>
            <a:ext cx="3600400" cy="1754326"/>
          </a:xfrm>
          <a:prstGeom prst="rect">
            <a:avLst/>
          </a:prstGeom>
          <a:noFill/>
        </p:spPr>
        <p:txBody>
          <a:bodyPr wrap="square" rtlCol="0">
            <a:spAutoFit/>
          </a:bodyPr>
          <a:lstStyle/>
          <a:p>
            <a:pPr>
              <a:buFont typeface="Arial" pitchFamily="34" charset="0"/>
              <a:buChar char="•"/>
            </a:pPr>
            <a:r>
              <a:rPr lang="ru-RU" i="1" dirty="0"/>
              <a:t>«Воробушки и автомобиль», </a:t>
            </a:r>
            <a:endParaRPr lang="ru-RU" dirty="0"/>
          </a:p>
          <a:p>
            <a:pPr>
              <a:buFont typeface="Arial" pitchFamily="34" charset="0"/>
              <a:buChar char="•"/>
            </a:pPr>
            <a:r>
              <a:rPr lang="ru-RU" i="1" dirty="0"/>
              <a:t>«Кошки – мышки»</a:t>
            </a:r>
            <a:r>
              <a:rPr lang="ru-RU" dirty="0"/>
              <a:t>, </a:t>
            </a:r>
            <a:endParaRPr lang="ru-RU" dirty="0" smtClean="0"/>
          </a:p>
          <a:p>
            <a:pPr>
              <a:buFont typeface="Arial" pitchFamily="34" charset="0"/>
              <a:buChar char="•"/>
            </a:pPr>
            <a:r>
              <a:rPr lang="ru-RU" i="1" dirty="0" smtClean="0"/>
              <a:t>«</a:t>
            </a:r>
            <a:r>
              <a:rPr lang="ru-RU" i="1" dirty="0"/>
              <a:t>У медведя во бору»</a:t>
            </a:r>
            <a:r>
              <a:rPr lang="ru-RU" dirty="0"/>
              <a:t>, </a:t>
            </a:r>
            <a:endParaRPr lang="ru-RU" dirty="0" smtClean="0"/>
          </a:p>
          <a:p>
            <a:pPr>
              <a:buFont typeface="Arial" pitchFamily="34" charset="0"/>
              <a:buChar char="•"/>
            </a:pPr>
            <a:r>
              <a:rPr lang="ru-RU" i="1" dirty="0" smtClean="0"/>
              <a:t>«</a:t>
            </a:r>
            <a:r>
              <a:rPr lang="ru-RU" i="1" dirty="0"/>
              <a:t>Пес Барбос»</a:t>
            </a:r>
            <a:r>
              <a:rPr lang="ru-RU" dirty="0"/>
              <a:t> , </a:t>
            </a:r>
            <a:endParaRPr lang="ru-RU" dirty="0" smtClean="0"/>
          </a:p>
          <a:p>
            <a:pPr>
              <a:buFont typeface="Arial" pitchFamily="34" charset="0"/>
              <a:buChar char="•"/>
            </a:pPr>
            <a:r>
              <a:rPr lang="ru-RU" dirty="0" smtClean="0"/>
              <a:t>«</a:t>
            </a:r>
            <a:r>
              <a:rPr lang="ru-RU" i="1" dirty="0"/>
              <a:t>Солнышко и дождик</a:t>
            </a:r>
            <a:r>
              <a:rPr lang="ru-RU" dirty="0"/>
              <a:t>»…</a:t>
            </a:r>
          </a:p>
          <a:p>
            <a:endParaRPr lang="ru-RU" dirty="0"/>
          </a:p>
        </p:txBody>
      </p:sp>
      <p:pic>
        <p:nvPicPr>
          <p:cNvPr id="7" name="Рисунок 6" descr="n-gmy2k-tD0.jpg"/>
          <p:cNvPicPr>
            <a:picLocks noChangeAspect="1"/>
          </p:cNvPicPr>
          <p:nvPr/>
        </p:nvPicPr>
        <p:blipFill>
          <a:blip r:embed="rId4" cstate="print"/>
          <a:stretch>
            <a:fillRect/>
          </a:stretch>
        </p:blipFill>
        <p:spPr>
          <a:xfrm>
            <a:off x="179512" y="2636912"/>
            <a:ext cx="2571750" cy="3429000"/>
          </a:xfrm>
          <a:prstGeom prst="rect">
            <a:avLst/>
          </a:prstGeom>
        </p:spPr>
      </p:pic>
      <p:pic>
        <p:nvPicPr>
          <p:cNvPr id="8" name="Рисунок 7" descr="ikVyndJZCZE.jpg"/>
          <p:cNvPicPr>
            <a:picLocks noChangeAspect="1"/>
          </p:cNvPicPr>
          <p:nvPr/>
        </p:nvPicPr>
        <p:blipFill>
          <a:blip r:embed="rId5" cstate="print"/>
          <a:stretch>
            <a:fillRect/>
          </a:stretch>
        </p:blipFill>
        <p:spPr>
          <a:xfrm>
            <a:off x="6012160" y="2636912"/>
            <a:ext cx="2787774" cy="3717032"/>
          </a:xfrm>
          <a:prstGeom prst="rect">
            <a:avLst/>
          </a:prstGeom>
        </p:spPr>
      </p:pic>
      <p:pic>
        <p:nvPicPr>
          <p:cNvPr id="10" name="Голос 007.wav">
            <a:hlinkClick r:id="" action="ppaction://media"/>
          </p:cNvPr>
          <p:cNvPicPr>
            <a:picLocks noRot="1" noChangeAspect="1"/>
          </p:cNvPicPr>
          <p:nvPr>
            <a:audioFile r:link="rId1"/>
          </p:nvPr>
        </p:nvPicPr>
        <p:blipFill>
          <a:blip r:embed="rId6" cstate="print"/>
          <a:stretch>
            <a:fillRect/>
          </a:stretch>
        </p:blipFill>
        <p:spPr>
          <a:xfrm>
            <a:off x="3347864" y="5661248"/>
            <a:ext cx="304800" cy="304800"/>
          </a:xfrm>
          <a:prstGeom prst="rect">
            <a:avLst/>
          </a:prstGeom>
        </p:spPr>
      </p:pic>
    </p:spTree>
  </p:cSld>
  <p:clrMapOvr>
    <a:masterClrMapping/>
  </p:clrMapOvr>
  <p:transition advClick="0" advTm="3300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32857" fill="hold"/>
                                        <p:tgtEl>
                                          <p:spTgt spid="10"/>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p:cTn id="7" fill="hold" display="0">
                  <p:stCondLst>
                    <p:cond delay="indefinite"/>
                  </p:stCondLst>
                  <p:endCondLst>
                    <p:cond evt="onNext" delay="0">
                      <p:tgtEl>
                        <p:sldTgt/>
                      </p:tgtEl>
                    </p:cond>
                    <p:cond evt="onPrev" delay="0">
                      <p:tgtEl>
                        <p:sldTgt/>
                      </p:tgtEl>
                    </p:cond>
                    <p:cond evt="onStopAudio" delay="0">
                      <p:tgtEl>
                        <p:sldTgt/>
                      </p:tgtEl>
                    </p:cond>
                  </p:endCondLst>
                </p:cTn>
                <p:tgtEl>
                  <p:spTgt spid="10"/>
                </p:tgtEl>
              </p:cMediaNode>
            </p:audio>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Рисунок 2" descr="page0011.jpg"/>
          <p:cNvPicPr>
            <a:picLocks noChangeAspect="1"/>
          </p:cNvPicPr>
          <p:nvPr/>
        </p:nvPicPr>
        <p:blipFill>
          <a:blip r:embed="rId3" cstate="print"/>
          <a:stretch>
            <a:fillRect/>
          </a:stretch>
        </p:blipFill>
        <p:spPr>
          <a:xfrm>
            <a:off x="0" y="0"/>
            <a:ext cx="9144000" cy="6858000"/>
          </a:xfrm>
          <a:prstGeom prst="rect">
            <a:avLst/>
          </a:prstGeom>
        </p:spPr>
      </p:pic>
      <p:sp>
        <p:nvSpPr>
          <p:cNvPr id="4" name="TextBox 3"/>
          <p:cNvSpPr txBox="1"/>
          <p:nvPr/>
        </p:nvSpPr>
        <p:spPr>
          <a:xfrm>
            <a:off x="0" y="2060848"/>
            <a:ext cx="8892480" cy="369332"/>
          </a:xfrm>
          <a:prstGeom prst="rect">
            <a:avLst/>
          </a:prstGeom>
          <a:noFill/>
        </p:spPr>
        <p:txBody>
          <a:bodyPr wrap="square" rtlCol="0">
            <a:spAutoFit/>
          </a:bodyPr>
          <a:lstStyle/>
          <a:p>
            <a:endParaRPr lang="ru-RU" dirty="0"/>
          </a:p>
        </p:txBody>
      </p:sp>
      <p:sp>
        <p:nvSpPr>
          <p:cNvPr id="5" name="TextBox 4"/>
          <p:cNvSpPr txBox="1"/>
          <p:nvPr/>
        </p:nvSpPr>
        <p:spPr>
          <a:xfrm>
            <a:off x="0" y="1844824"/>
            <a:ext cx="9144000" cy="5170646"/>
          </a:xfrm>
          <a:prstGeom prst="rect">
            <a:avLst/>
          </a:prstGeom>
          <a:noFill/>
        </p:spPr>
        <p:txBody>
          <a:bodyPr wrap="square" rtlCol="0">
            <a:spAutoFit/>
          </a:bodyPr>
          <a:lstStyle/>
          <a:p>
            <a:pPr algn="ctr"/>
            <a:r>
              <a:rPr lang="ru-RU" sz="2400" dirty="0">
                <a:solidFill>
                  <a:srgbClr val="FF0000"/>
                </a:solidFill>
                <a:effectLst>
                  <a:outerShdw blurRad="38100" dist="38100" dir="2700000" algn="tl">
                    <a:srgbClr val="000000">
                      <a:alpha val="43137"/>
                    </a:srgbClr>
                  </a:outerShdw>
                </a:effectLst>
              </a:rPr>
              <a:t>Чтобы  игра прошла интересней, использую маски, различные атрибуты.</a:t>
            </a:r>
          </a:p>
          <a:p>
            <a:r>
              <a:rPr lang="ru-RU" sz="2400" dirty="0"/>
              <a:t>Основная задача игр в период адаптации ребенка в детском саду – формирование эмоционального контакта, доверия детей к воспитателю. Ребенок должен увидеть в воспитателе доброго, всегда готового прийти на помощь человека и интересного партнера в игре. </a:t>
            </a:r>
            <a:endParaRPr lang="ru-RU" sz="2400" dirty="0" smtClean="0"/>
          </a:p>
          <a:p>
            <a:r>
              <a:rPr lang="ru-RU" sz="2400" dirty="0" smtClean="0"/>
              <a:t>Эмоциональное </a:t>
            </a:r>
            <a:r>
              <a:rPr lang="ru-RU" sz="2400" dirty="0"/>
              <a:t>общение возникает на основе совместных действий, сопровождаемых улыбкой, ласковой интонацией, проявлением заботы к каждому малышу.</a:t>
            </a:r>
          </a:p>
          <a:p>
            <a:r>
              <a:rPr lang="ru-RU" sz="2400" dirty="0"/>
              <a:t>Подвижные игры детей раннего возраста - это замечательная возможность весело, радостно и с пользой проводить время, как на прогулке, так и в группе</a:t>
            </a:r>
            <a:r>
              <a:rPr lang="ru-RU" sz="2400" b="1" dirty="0"/>
              <a:t>.</a:t>
            </a:r>
            <a:endParaRPr lang="ru-RU" sz="2400" dirty="0"/>
          </a:p>
          <a:p>
            <a:endParaRPr lang="ru-RU" dirty="0"/>
          </a:p>
        </p:txBody>
      </p:sp>
      <p:pic>
        <p:nvPicPr>
          <p:cNvPr id="7" name="Голос 008.wav">
            <a:hlinkClick r:id="" action="ppaction://media"/>
          </p:cNvPr>
          <p:cNvPicPr>
            <a:picLocks noRot="1" noChangeAspect="1"/>
          </p:cNvPicPr>
          <p:nvPr>
            <a:audioFile r:link="rId1"/>
          </p:nvPr>
        </p:nvPicPr>
        <p:blipFill>
          <a:blip r:embed="rId4" cstate="print"/>
          <a:stretch>
            <a:fillRect/>
          </a:stretch>
        </p:blipFill>
        <p:spPr>
          <a:xfrm>
            <a:off x="8244408" y="6309320"/>
            <a:ext cx="304800" cy="304800"/>
          </a:xfrm>
          <a:prstGeom prst="rect">
            <a:avLst/>
          </a:prstGeom>
        </p:spPr>
      </p:pic>
    </p:spTree>
  </p:cSld>
  <p:clrMapOvr>
    <a:masterClrMapping/>
  </p:clrMapOvr>
  <p:transition advClick="0" advTm="3700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36409" fill="hold"/>
                                        <p:tgtEl>
                                          <p:spTgt spid="7"/>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p:cTn id="7" fill="hold" display="0">
                  <p:stCondLst>
                    <p:cond delay="indefinite"/>
                  </p:stCondLst>
                  <p:endCondLst>
                    <p:cond evt="onNext" delay="0">
                      <p:tgtEl>
                        <p:sldTgt/>
                      </p:tgtEl>
                    </p:cond>
                    <p:cond evt="onPrev" delay="0">
                      <p:tgtEl>
                        <p:sldTgt/>
                      </p:tgtEl>
                    </p:cond>
                    <p:cond evt="onStopAudio" delay="0">
                      <p:tgtEl>
                        <p:sldTgt/>
                      </p:tgtEl>
                    </p:cond>
                  </p:endCondLst>
                </p:cTn>
                <p:tgtEl>
                  <p:spTgt spid="7"/>
                </p:tgtEl>
              </p:cMediaNode>
            </p:audio>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Рисунок 2" descr="page0011.jpg"/>
          <p:cNvPicPr>
            <a:picLocks noChangeAspect="1"/>
          </p:cNvPicPr>
          <p:nvPr/>
        </p:nvPicPr>
        <p:blipFill>
          <a:blip r:embed="rId3" cstate="print"/>
          <a:stretch>
            <a:fillRect/>
          </a:stretch>
        </p:blipFill>
        <p:spPr>
          <a:xfrm>
            <a:off x="0" y="0"/>
            <a:ext cx="9144000" cy="6858000"/>
          </a:xfrm>
          <a:prstGeom prst="rect">
            <a:avLst/>
          </a:prstGeom>
        </p:spPr>
      </p:pic>
      <p:sp>
        <p:nvSpPr>
          <p:cNvPr id="4" name="TextBox 3"/>
          <p:cNvSpPr txBox="1"/>
          <p:nvPr/>
        </p:nvSpPr>
        <p:spPr>
          <a:xfrm>
            <a:off x="0" y="2060848"/>
            <a:ext cx="8892480" cy="369332"/>
          </a:xfrm>
          <a:prstGeom prst="rect">
            <a:avLst/>
          </a:prstGeom>
          <a:noFill/>
        </p:spPr>
        <p:txBody>
          <a:bodyPr wrap="square" rtlCol="0">
            <a:spAutoFit/>
          </a:bodyPr>
          <a:lstStyle/>
          <a:p>
            <a:endParaRPr lang="ru-RU" dirty="0"/>
          </a:p>
        </p:txBody>
      </p:sp>
      <p:sp>
        <p:nvSpPr>
          <p:cNvPr id="5" name="TextBox 4"/>
          <p:cNvSpPr txBox="1"/>
          <p:nvPr/>
        </p:nvSpPr>
        <p:spPr>
          <a:xfrm>
            <a:off x="0" y="1916832"/>
            <a:ext cx="9144000" cy="4062651"/>
          </a:xfrm>
          <a:prstGeom prst="rect">
            <a:avLst/>
          </a:prstGeom>
          <a:noFill/>
        </p:spPr>
        <p:txBody>
          <a:bodyPr wrap="square" rtlCol="0">
            <a:spAutoFit/>
          </a:bodyPr>
          <a:lstStyle/>
          <a:p>
            <a:pPr fontAlgn="base"/>
            <a:r>
              <a:rPr lang="ru-RU" sz="2000" b="1" dirty="0">
                <a:solidFill>
                  <a:srgbClr val="FF0000"/>
                </a:solidFill>
                <a:effectLst>
                  <a:outerShdw blurRad="38100" dist="38100" dir="2700000" algn="tl">
                    <a:srgbClr val="000000">
                      <a:alpha val="43137"/>
                    </a:srgbClr>
                  </a:outerShdw>
                </a:effectLst>
              </a:rPr>
              <a:t>Дыхательная гимнастика</a:t>
            </a:r>
            <a:r>
              <a:rPr lang="ru-RU" sz="2000" dirty="0">
                <a:solidFill>
                  <a:srgbClr val="FF0000"/>
                </a:solidFill>
                <a:effectLst>
                  <a:outerShdw blurRad="38100" dist="38100" dir="2700000" algn="tl">
                    <a:srgbClr val="000000">
                      <a:alpha val="43137"/>
                    </a:srgbClr>
                  </a:outerShdw>
                </a:effectLst>
              </a:rPr>
              <a:t> как один из элементов здоровьесберегающих технологий имеет большое значение для развития еще несовершенной дыхательной системы ребенка и укрепления защитных сил его организма. </a:t>
            </a:r>
          </a:p>
          <a:p>
            <a:pPr fontAlgn="base"/>
            <a:r>
              <a:rPr lang="ru-RU" sz="2000" dirty="0">
                <a:solidFill>
                  <a:srgbClr val="FF0000"/>
                </a:solidFill>
                <a:effectLst>
                  <a:outerShdw blurRad="38100" dist="38100" dir="2700000" algn="tl">
                    <a:srgbClr val="000000">
                      <a:alpha val="43137"/>
                    </a:srgbClr>
                  </a:outerShdw>
                </a:effectLst>
              </a:rPr>
              <a:t>Основной целью проведения дыхательных упражнений с дошкольниками является укрепление их здоровья. </a:t>
            </a:r>
          </a:p>
          <a:p>
            <a:pPr fontAlgn="base"/>
            <a:r>
              <a:rPr lang="ru-RU" sz="2000" dirty="0">
                <a:solidFill>
                  <a:srgbClr val="FF0000"/>
                </a:solidFill>
                <a:effectLst>
                  <a:outerShdw blurRad="38100" dist="38100" dir="2700000" algn="tl">
                    <a:srgbClr val="000000">
                      <a:alpha val="43137"/>
                    </a:srgbClr>
                  </a:outerShdw>
                </a:effectLst>
              </a:rPr>
              <a:t>Дыхательная гимнастика является отличной профилактикой болезней органов дыхания.</a:t>
            </a:r>
          </a:p>
          <a:p>
            <a:pPr fontAlgn="base"/>
            <a:r>
              <a:rPr lang="ru-RU" sz="2000" dirty="0">
                <a:solidFill>
                  <a:srgbClr val="FF0000"/>
                </a:solidFill>
                <a:effectLst>
                  <a:outerShdw blurRad="38100" dist="38100" dir="2700000" algn="tl">
                    <a:srgbClr val="000000">
                      <a:alpha val="43137"/>
                    </a:srgbClr>
                  </a:outerShdw>
                </a:effectLst>
              </a:rPr>
              <a:t>Дидактические игры для развития дыхания можно использовать в ходе всех режимных моментов: в проведении утренней гимнастики, организации непосредственной образовательной деятельности, на прогулке, в проведении физкультминуток, пальчиковой гимнастики, в элементах массажа, в гимнастике пробуждения.</a:t>
            </a:r>
          </a:p>
          <a:p>
            <a:endParaRPr lang="ru-RU" dirty="0"/>
          </a:p>
        </p:txBody>
      </p:sp>
      <p:pic>
        <p:nvPicPr>
          <p:cNvPr id="7" name="Голос 009.wav">
            <a:hlinkClick r:id="" action="ppaction://media"/>
          </p:cNvPr>
          <p:cNvPicPr>
            <a:picLocks noRot="1" noChangeAspect="1"/>
          </p:cNvPicPr>
          <p:nvPr>
            <a:audioFile r:link="rId1"/>
          </p:nvPr>
        </p:nvPicPr>
        <p:blipFill>
          <a:blip r:embed="rId4" cstate="print"/>
          <a:stretch>
            <a:fillRect/>
          </a:stretch>
        </p:blipFill>
        <p:spPr>
          <a:xfrm>
            <a:off x="2123728" y="6021288"/>
            <a:ext cx="304800" cy="304800"/>
          </a:xfrm>
          <a:prstGeom prst="rect">
            <a:avLst/>
          </a:prstGeom>
        </p:spPr>
      </p:pic>
    </p:spTree>
  </p:cSld>
  <p:clrMapOvr>
    <a:masterClrMapping/>
  </p:clrMapOvr>
  <p:transition advClick="0" advTm="3600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35620" fill="hold"/>
                                        <p:tgtEl>
                                          <p:spTgt spid="7"/>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p:cTn id="7" fill="hold" display="0">
                  <p:stCondLst>
                    <p:cond delay="indefinite"/>
                  </p:stCondLst>
                  <p:endCondLst>
                    <p:cond evt="onNext" delay="0">
                      <p:tgtEl>
                        <p:sldTgt/>
                      </p:tgtEl>
                    </p:cond>
                    <p:cond evt="onPrev" delay="0">
                      <p:tgtEl>
                        <p:sldTgt/>
                      </p:tgtEl>
                    </p:cond>
                    <p:cond evt="onStopAudio" delay="0">
                      <p:tgtEl>
                        <p:sldTgt/>
                      </p:tgtEl>
                    </p:cond>
                  </p:endCondLst>
                </p:cTn>
                <p:tgtEl>
                  <p:spTgt spid="7"/>
                </p:tgtEl>
              </p:cMediaNode>
            </p:audio>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Рисунок 2" descr="page0011.jpg"/>
          <p:cNvPicPr>
            <a:picLocks noChangeAspect="1"/>
          </p:cNvPicPr>
          <p:nvPr/>
        </p:nvPicPr>
        <p:blipFill>
          <a:blip r:embed="rId3" cstate="print"/>
          <a:stretch>
            <a:fillRect/>
          </a:stretch>
        </p:blipFill>
        <p:spPr>
          <a:xfrm>
            <a:off x="0" y="0"/>
            <a:ext cx="9144000" cy="6858000"/>
          </a:xfrm>
          <a:prstGeom prst="rect">
            <a:avLst/>
          </a:prstGeom>
        </p:spPr>
      </p:pic>
      <p:sp>
        <p:nvSpPr>
          <p:cNvPr id="4" name="TextBox 3"/>
          <p:cNvSpPr txBox="1"/>
          <p:nvPr/>
        </p:nvSpPr>
        <p:spPr>
          <a:xfrm>
            <a:off x="0" y="2060848"/>
            <a:ext cx="8892480" cy="369332"/>
          </a:xfrm>
          <a:prstGeom prst="rect">
            <a:avLst/>
          </a:prstGeom>
          <a:noFill/>
        </p:spPr>
        <p:txBody>
          <a:bodyPr wrap="square" rtlCol="0">
            <a:spAutoFit/>
          </a:bodyPr>
          <a:lstStyle/>
          <a:p>
            <a:endParaRPr lang="ru-RU" dirty="0"/>
          </a:p>
        </p:txBody>
      </p:sp>
      <p:sp>
        <p:nvSpPr>
          <p:cNvPr id="5" name="TextBox 4"/>
          <p:cNvSpPr txBox="1"/>
          <p:nvPr/>
        </p:nvSpPr>
        <p:spPr>
          <a:xfrm>
            <a:off x="179512" y="1988840"/>
            <a:ext cx="8784976" cy="3200876"/>
          </a:xfrm>
          <a:prstGeom prst="rect">
            <a:avLst/>
          </a:prstGeom>
          <a:noFill/>
        </p:spPr>
        <p:txBody>
          <a:bodyPr wrap="square" rtlCol="0">
            <a:spAutoFit/>
          </a:bodyPr>
          <a:lstStyle/>
          <a:p>
            <a:r>
              <a:rPr lang="ru-RU" sz="2000" b="1" dirty="0">
                <a:solidFill>
                  <a:schemeClr val="accent3">
                    <a:lumMod val="50000"/>
                  </a:schemeClr>
                </a:solidFill>
              </a:rPr>
              <a:t>В играх на дыхание важно научить ребенка правильно вдыхать воздух (через нос) и выдыхать (через рот</a:t>
            </a:r>
            <a:r>
              <a:rPr lang="ru-RU" sz="2000" b="1" dirty="0" smtClean="0">
                <a:solidFill>
                  <a:schemeClr val="accent3">
                    <a:lumMod val="50000"/>
                  </a:schemeClr>
                </a:solidFill>
              </a:rPr>
              <a:t>).</a:t>
            </a:r>
          </a:p>
          <a:p>
            <a:r>
              <a:rPr lang="ru-RU" sz="2000" b="1" dirty="0" smtClean="0">
                <a:solidFill>
                  <a:schemeClr val="accent3">
                    <a:lumMod val="50000"/>
                  </a:schemeClr>
                </a:solidFill>
              </a:rPr>
              <a:t>Дыхательную </a:t>
            </a:r>
            <a:r>
              <a:rPr lang="ru-RU" sz="2000" b="1" dirty="0">
                <a:solidFill>
                  <a:schemeClr val="accent3">
                    <a:lumMod val="50000"/>
                  </a:schemeClr>
                </a:solidFill>
              </a:rPr>
              <a:t>гимнастику также провожу в игровой форме : </a:t>
            </a:r>
            <a:r>
              <a:rPr lang="ru-RU" sz="2000" b="1" dirty="0">
                <a:solidFill>
                  <a:srgbClr val="002060"/>
                </a:solidFill>
              </a:rPr>
              <a:t>(жужжит пчела, гудит самолет, стучат колеса поезда…)</a:t>
            </a:r>
            <a:r>
              <a:rPr lang="ru-RU" sz="2000" b="1" dirty="0">
                <a:solidFill>
                  <a:schemeClr val="accent3">
                    <a:lumMod val="50000"/>
                  </a:schemeClr>
                </a:solidFill>
              </a:rPr>
              <a:t>. Также  применяю такие игры, как </a:t>
            </a:r>
            <a:r>
              <a:rPr lang="ru-RU" sz="2000" b="1" dirty="0">
                <a:solidFill>
                  <a:srgbClr val="002060"/>
                </a:solidFill>
              </a:rPr>
              <a:t>«</a:t>
            </a:r>
            <a:r>
              <a:rPr lang="ru-RU" sz="2000" b="1" dirty="0" smtClean="0">
                <a:solidFill>
                  <a:srgbClr val="002060"/>
                </a:solidFill>
              </a:rPr>
              <a:t>Кораблик</a:t>
            </a:r>
            <a:r>
              <a:rPr lang="ru-RU" sz="2000" b="1" dirty="0">
                <a:solidFill>
                  <a:srgbClr val="002060"/>
                </a:solidFill>
              </a:rPr>
              <a:t>», «</a:t>
            </a:r>
            <a:r>
              <a:rPr lang="ru-RU" sz="2000" b="1" dirty="0" smtClean="0">
                <a:solidFill>
                  <a:srgbClr val="002060"/>
                </a:solidFill>
              </a:rPr>
              <a:t>Бульканье</a:t>
            </a:r>
            <a:r>
              <a:rPr lang="ru-RU" sz="2000" b="1" dirty="0">
                <a:solidFill>
                  <a:srgbClr val="002060"/>
                </a:solidFill>
              </a:rPr>
              <a:t>», </a:t>
            </a:r>
            <a:r>
              <a:rPr lang="ru-RU" sz="2000" b="1" dirty="0">
                <a:solidFill>
                  <a:schemeClr val="accent3">
                    <a:lumMod val="50000"/>
                  </a:schemeClr>
                </a:solidFill>
              </a:rPr>
              <a:t>игры с выдуванием, с мыльными пузырями.</a:t>
            </a:r>
          </a:p>
          <a:p>
            <a:pPr fontAlgn="base"/>
            <a:r>
              <a:rPr lang="ru-RU" sz="2400" b="1" dirty="0">
                <a:solidFill>
                  <a:schemeClr val="accent3">
                    <a:lumMod val="50000"/>
                  </a:schemeClr>
                </a:solidFill>
              </a:rPr>
              <a:t> </a:t>
            </a:r>
            <a:r>
              <a:rPr lang="ru-RU" sz="2000" b="1" dirty="0" smtClean="0">
                <a:solidFill>
                  <a:srgbClr val="002060"/>
                </a:solidFill>
              </a:rPr>
              <a:t>По </a:t>
            </a:r>
            <a:r>
              <a:rPr lang="ru-RU" sz="2000" b="1" dirty="0">
                <a:solidFill>
                  <a:srgbClr val="002060"/>
                </a:solidFill>
              </a:rPr>
              <a:t>волнам корабль плывёт.</a:t>
            </a:r>
          </a:p>
          <a:p>
            <a:pPr fontAlgn="base"/>
            <a:r>
              <a:rPr lang="ru-RU" sz="2000" b="1" dirty="0">
                <a:solidFill>
                  <a:srgbClr val="002060"/>
                </a:solidFill>
              </a:rPr>
              <a:t>Ты вдохни, надуй живот.</a:t>
            </a:r>
          </a:p>
          <a:p>
            <a:pPr fontAlgn="base"/>
            <a:r>
              <a:rPr lang="ru-RU" sz="2000" b="1" dirty="0">
                <a:solidFill>
                  <a:srgbClr val="002060"/>
                </a:solidFill>
              </a:rPr>
              <a:t>А теперь ты выдыхай</a:t>
            </a:r>
          </a:p>
          <a:p>
            <a:pPr fontAlgn="base"/>
            <a:r>
              <a:rPr lang="ru-RU" sz="2000" b="1" dirty="0">
                <a:solidFill>
                  <a:srgbClr val="002060"/>
                </a:solidFill>
              </a:rPr>
              <a:t>И кораблик опускай.</a:t>
            </a:r>
          </a:p>
          <a:p>
            <a:endParaRPr lang="ru-RU" dirty="0"/>
          </a:p>
        </p:txBody>
      </p:sp>
      <p:pic>
        <p:nvPicPr>
          <p:cNvPr id="6" name="Рисунок 5" descr="r3Yf-mVu8nc.jpg"/>
          <p:cNvPicPr>
            <a:picLocks noChangeAspect="1"/>
          </p:cNvPicPr>
          <p:nvPr/>
        </p:nvPicPr>
        <p:blipFill>
          <a:blip r:embed="rId4" cstate="print"/>
          <a:stretch>
            <a:fillRect/>
          </a:stretch>
        </p:blipFill>
        <p:spPr>
          <a:xfrm>
            <a:off x="3491880" y="3573016"/>
            <a:ext cx="1872208" cy="3331111"/>
          </a:xfrm>
          <a:prstGeom prst="rect">
            <a:avLst/>
          </a:prstGeom>
        </p:spPr>
      </p:pic>
      <p:pic>
        <p:nvPicPr>
          <p:cNvPr id="7" name="Рисунок 6" descr="f6vLiaNsfSA.jpg"/>
          <p:cNvPicPr>
            <a:picLocks noChangeAspect="1"/>
          </p:cNvPicPr>
          <p:nvPr/>
        </p:nvPicPr>
        <p:blipFill>
          <a:blip r:embed="rId5" cstate="print"/>
          <a:stretch>
            <a:fillRect/>
          </a:stretch>
        </p:blipFill>
        <p:spPr>
          <a:xfrm>
            <a:off x="6300192" y="3573016"/>
            <a:ext cx="2514484" cy="3284984"/>
          </a:xfrm>
          <a:prstGeom prst="rect">
            <a:avLst/>
          </a:prstGeom>
        </p:spPr>
      </p:pic>
      <p:pic>
        <p:nvPicPr>
          <p:cNvPr id="9" name="Голос 010.wav">
            <a:hlinkClick r:id="" action="ppaction://media"/>
          </p:cNvPr>
          <p:cNvPicPr>
            <a:picLocks noRot="1" noChangeAspect="1"/>
          </p:cNvPicPr>
          <p:nvPr>
            <a:audioFile r:link="rId1"/>
          </p:nvPr>
        </p:nvPicPr>
        <p:blipFill>
          <a:blip r:embed="rId6" cstate="print"/>
          <a:stretch>
            <a:fillRect/>
          </a:stretch>
        </p:blipFill>
        <p:spPr>
          <a:xfrm>
            <a:off x="2339752" y="5445224"/>
            <a:ext cx="304800" cy="304800"/>
          </a:xfrm>
          <a:prstGeom prst="rect">
            <a:avLst/>
          </a:prstGeom>
        </p:spPr>
      </p:pic>
    </p:spTree>
  </p:cSld>
  <p:clrMapOvr>
    <a:masterClrMapping/>
  </p:clrMapOvr>
  <p:transition advClick="0" advTm="2300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22733" fill="hold"/>
                                        <p:tgtEl>
                                          <p:spTgt spid="9"/>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p:cTn id="7" fill="hold" display="0">
                  <p:stCondLst>
                    <p:cond delay="indefinite"/>
                  </p:stCondLst>
                  <p:endCondLst>
                    <p:cond evt="onNext" delay="0">
                      <p:tgtEl>
                        <p:sldTgt/>
                      </p:tgtEl>
                    </p:cond>
                    <p:cond evt="onPrev" delay="0">
                      <p:tgtEl>
                        <p:sldTgt/>
                      </p:tgtEl>
                    </p:cond>
                    <p:cond evt="onStopAudio" delay="0">
                      <p:tgtEl>
                        <p:sldTgt/>
                      </p:tgtEl>
                    </p:cond>
                  </p:endCondLst>
                </p:cTn>
                <p:tgtEl>
                  <p:spTgt spid="9"/>
                </p:tgtEl>
              </p:cMediaNode>
            </p:audio>
          </p:childTnLst>
        </p:cTn>
      </p:par>
    </p:tnLst>
  </p:timing>
</p:sld>
</file>

<file path=ppt/theme/theme1.xml><?xml version="1.0" encoding="utf-8"?>
<a:theme xmlns:a="http://schemas.openxmlformats.org/drawingml/2006/main" name="Тема Office">
  <a:themeElements>
    <a:clrScheme name="Другая 1">
      <a:dk1>
        <a:sysClr val="windowText" lastClr="000000"/>
      </a:dk1>
      <a:lt1>
        <a:sysClr val="window" lastClr="FFFFFF"/>
      </a:lt1>
      <a:dk2>
        <a:srgbClr val="1F497D"/>
      </a:dk2>
      <a:lt2>
        <a:srgbClr val="EEECE1"/>
      </a:lt2>
      <a:accent1>
        <a:srgbClr val="4F81BD"/>
      </a:accent1>
      <a:accent2>
        <a:srgbClr val="FEB2FF"/>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286</TotalTime>
  <Words>535</Words>
  <Application>Microsoft Office PowerPoint</Application>
  <PresentationFormat>Экран (4:3)</PresentationFormat>
  <Paragraphs>66</Paragraphs>
  <Slides>19</Slides>
  <Notes>0</Notes>
  <HiddenSlides>0</HiddenSlides>
  <MMClips>16</MMClips>
  <ScaleCrop>false</ScaleCrop>
  <HeadingPairs>
    <vt:vector size="4" baseType="variant">
      <vt:variant>
        <vt:lpstr>Тема</vt:lpstr>
      </vt:variant>
      <vt:variant>
        <vt:i4>1</vt:i4>
      </vt:variant>
      <vt:variant>
        <vt:lpstr>Заголовки слайдов</vt:lpstr>
      </vt:variant>
      <vt:variant>
        <vt:i4>19</vt:i4>
      </vt:variant>
    </vt:vector>
  </HeadingPairs>
  <TitlesOfParts>
    <vt:vector size="20" baseType="lpstr">
      <vt:lpstr>Тема Office</vt:lpstr>
      <vt:lpstr>Слайд 1</vt:lpstr>
      <vt:lpstr>Слайд 2</vt:lpstr>
      <vt:lpstr>Слайд 3</vt:lpstr>
      <vt:lpstr>Слайд 4</vt:lpstr>
      <vt:lpstr>Слайд 5</vt:lpstr>
      <vt:lpstr>Слайд 6</vt:lpstr>
      <vt:lpstr>Слайд 7</vt:lpstr>
      <vt:lpstr>Слайд 8</vt:lpstr>
      <vt:lpstr>Слайд 9</vt:lpstr>
      <vt:lpstr>Слайд 10</vt:lpstr>
      <vt:lpstr>Слайд 11</vt:lpstr>
      <vt:lpstr>Слайд 12</vt:lpstr>
      <vt:lpstr>Слайд 13</vt:lpstr>
      <vt:lpstr>Слайд 14</vt:lpstr>
      <vt:lpstr>Слайд 15</vt:lpstr>
      <vt:lpstr>Слайд 16</vt:lpstr>
      <vt:lpstr>Слайд 17</vt:lpstr>
      <vt:lpstr>Слайд 18</vt:lpstr>
      <vt:lpstr>Слайд 19</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Слайд 1</dc:title>
  <dc:creator>Пользователь</dc:creator>
  <cp:lastModifiedBy>Пользователь</cp:lastModifiedBy>
  <cp:revision>17</cp:revision>
  <dcterms:created xsi:type="dcterms:W3CDTF">2022-02-16T08:26:55Z</dcterms:created>
  <dcterms:modified xsi:type="dcterms:W3CDTF">2022-02-17T14:39:30Z</dcterms:modified>
</cp:coreProperties>
</file>