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3" r:id="rId5"/>
    <p:sldId id="272" r:id="rId6"/>
    <p:sldId id="271" r:id="rId7"/>
    <p:sldId id="270" r:id="rId8"/>
    <p:sldId id="269" r:id="rId9"/>
    <p:sldId id="268" r:id="rId10"/>
    <p:sldId id="267" r:id="rId11"/>
    <p:sldId id="266" r:id="rId12"/>
    <p:sldId id="265" r:id="rId13"/>
    <p:sldId id="264" r:id="rId14"/>
    <p:sldId id="263" r:id="rId15"/>
    <p:sldId id="262" r:id="rId16"/>
    <p:sldId id="261" r:id="rId17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D8B2-EE8E-4876-810E-7AE9EDF85D2B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ACE53-B2A6-4009-9E25-3FC9CF7F7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708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D8B2-EE8E-4876-810E-7AE9EDF85D2B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ACE53-B2A6-4009-9E25-3FC9CF7F7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521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D8B2-EE8E-4876-810E-7AE9EDF85D2B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ACE53-B2A6-4009-9E25-3FC9CF7F7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099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D8B2-EE8E-4876-810E-7AE9EDF85D2B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ACE53-B2A6-4009-9E25-3FC9CF7F7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22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D8B2-EE8E-4876-810E-7AE9EDF85D2B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ACE53-B2A6-4009-9E25-3FC9CF7F7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473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D8B2-EE8E-4876-810E-7AE9EDF85D2B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ACE53-B2A6-4009-9E25-3FC9CF7F7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099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D8B2-EE8E-4876-810E-7AE9EDF85D2B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ACE53-B2A6-4009-9E25-3FC9CF7F7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937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D8B2-EE8E-4876-810E-7AE9EDF85D2B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ACE53-B2A6-4009-9E25-3FC9CF7F7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181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D8B2-EE8E-4876-810E-7AE9EDF85D2B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ACE53-B2A6-4009-9E25-3FC9CF7F7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637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D8B2-EE8E-4876-810E-7AE9EDF85D2B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ACE53-B2A6-4009-9E25-3FC9CF7F7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809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D8B2-EE8E-4876-810E-7AE9EDF85D2B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ACE53-B2A6-4009-9E25-3FC9CF7F7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255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FD8B2-EE8E-4876-810E-7AE9EDF85D2B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ACE53-B2A6-4009-9E25-3FC9CF7F7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98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a983d1c9a2df2615ca8fc1dc729d3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796117" y="836712"/>
            <a:ext cx="66064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solidFill>
                  <a:srgbClr val="7030A0"/>
                </a:solidFill>
                <a:latin typeface="Times New Roman"/>
                <a:ea typeface="Calibri"/>
              </a:rPr>
              <a:t>Доклад на тему</a:t>
            </a:r>
          </a:p>
          <a:p>
            <a:pPr lvl="0" algn="ctr"/>
            <a:r>
              <a:rPr lang="ru-RU" dirty="0">
                <a:solidFill>
                  <a:srgbClr val="0070C0"/>
                </a:solidFill>
                <a:latin typeface="Times New Roman"/>
                <a:ea typeface="Times New Roman"/>
              </a:rPr>
              <a:t> </a:t>
            </a:r>
            <a:endParaRPr lang="ru-RU" sz="16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 lvl="0" algn="ctr"/>
            <a:r>
              <a:rPr lang="ru-RU" sz="5400" b="1" i="1" dirty="0">
                <a:solidFill>
                  <a:srgbClr val="FF0000"/>
                </a:solidFill>
                <a:latin typeface="Times New Roman"/>
                <a:ea typeface="Times New Roman"/>
              </a:rPr>
              <a:t>«</a:t>
            </a:r>
            <a:r>
              <a:rPr lang="ru-RU" sz="5400" b="1" dirty="0">
                <a:solidFill>
                  <a:srgbClr val="FF0000"/>
                </a:solidFill>
                <a:latin typeface="Times New Roman"/>
                <a:ea typeface="Times New Roman"/>
              </a:rPr>
              <a:t>Современная детская игрушка в детском саду</a:t>
            </a:r>
            <a:r>
              <a:rPr lang="ru-RU" sz="5400" b="1" i="1" dirty="0">
                <a:solidFill>
                  <a:srgbClr val="FF0000"/>
                </a:solidFill>
                <a:latin typeface="Times New Roman"/>
                <a:ea typeface="Times New Roman"/>
              </a:rPr>
              <a:t>»</a:t>
            </a:r>
            <a:endParaRPr lang="ru-RU" sz="5400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4077072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/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Автор доклада: </a:t>
            </a:r>
            <a:endParaRPr lang="en-US" sz="2800" b="1" i="1" dirty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r"/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Вакурина Татьяна Николаевна, воспитатель МДОУ «Детский сад №5 «Росинка»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6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7a983d1c9a2df2615ca8fc1dc729d3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683568" y="764704"/>
            <a:ext cx="7848872" cy="6624736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7600" b="1" dirty="0" smtClean="0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Памятка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6700" i="1" dirty="0" smtClean="0">
                <a:solidFill>
                  <a:srgbClr val="7030A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Как приучить малыша к новой игрушке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300" dirty="0" smtClean="0">
                <a:solidFill>
                  <a:schemeClr val="tx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· Прежде чем вручать ребёнку игрушку познакомьте его с ней, скажите, как её зовут. Подготовив, ребёнка таким образом, вы одновременно и заинтересуете его.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300" dirty="0" smtClean="0">
                <a:solidFill>
                  <a:schemeClr val="tx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· Продемонстрируйте, как с этой игрушкой обращаться, немного поиграйте вместе.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300" dirty="0" smtClean="0">
                <a:solidFill>
                  <a:schemeClr val="tx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· Сами проявите интерес к новой игрушке. Очень хорошо, если ребёнок «ненароком» застанет вас за игрой с «новичком». «Какая замечательная у тебя игрушка! Вот не удержалась, поиграла немного », - скажите ему, выходя из комнаты. Это ребёнка озадачит, ему захочется поближе познакомиться с предметом, вызвавшим интерес у взрослого. Раз уж мама играла, значит, действительно вещь стоящая.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300" dirty="0" smtClean="0">
                <a:solidFill>
                  <a:schemeClr val="tx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· Если малыш не проявляет инициативы, можно поиграть вместо него – пусть пока побудет сторонним наблюдателем.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300" dirty="0" smtClean="0">
                <a:solidFill>
                  <a:schemeClr val="tx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· Ни в коем случае не принуждайте малыша к игре. Ребёнку нужно приглядеться к игрушке, привыкнуть к её присутствию.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300" dirty="0" smtClean="0">
                <a:solidFill>
                  <a:schemeClr val="tx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· Не следует упрекать ребёнка: «Эх, Катенька, что ж ты маму так расстроила! Я старалась, выбирала тебе подарок». Этими словами вы только расстроите ребёнка.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300" dirty="0" smtClean="0">
                <a:solidFill>
                  <a:schemeClr val="tx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· Используйте эффект неожиданности. Положите новинку в любимый кухонный шкаф, зная, что малыш систематически наводит там порядок или спрячьте в стопку его книжек, в кроватку, просто закопайте среди остальных игрушек. В общем, в места, к которым ребёнок имеет неограниченный и регулярный доступ. Рано или поздно он отыщет такой сюрприз и наверняка заинтересуется. Ваша задача этот интерес поддержать.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300" dirty="0" smtClean="0">
                <a:solidFill>
                  <a:schemeClr val="tx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618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7a983d1c9a2df2615ca8fc1dc729d3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0"/>
            <a:ext cx="9036496" cy="659735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0" b="1" dirty="0" smtClean="0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Памятка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400" i="1" dirty="0" smtClean="0">
                <a:solidFill>
                  <a:srgbClr val="7030A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Как привлечь ребёнка к уборке игрушек.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· Отнеситесь к уборке игрушек как к важному делу, уделите этому специальное время, а не делайте это в спешке.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· Определите место хранения игрушек. Не храните все игрушки в одной коробке, а располагайте их в разных местах. Например, машины стоят в «гараже», посуда на полчках шкафчика, мячи в коробке и т.п. Однако эти места должны быть постоянными, чтобы ребёнок знал, куда положить ту или иную игрушку.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· Занимайтесь уборкой игрушек вместе с ребёнком. Неважно сколько игрушек уберёт на место малыш и сколько вы; главное – дать почувствовать ребёнку, что он участник очень важного дела.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· Заранее дайте ребёнку знать, что пора убирать игрушки. Можно сопровождать свои действия стихами: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А теперь за дело дружно,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Убирать игрушки нужно!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Мигом мы взялись за дело –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И работа закипела!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· Любое дело можно превратить в увлекательную игру, в том числе и уборку игрушек. Предложите малышу отправиться в путешествие, а каждая игрушка-пассажир должна занять своё место.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· Убирая игрушки, обращайтесь к ним, как к живым существам, и через них «давайте установку» ребёнку на сон, еду и т.д. Например, перед сном, взяв куклу, можно сказать: «Ляля, ложись спать. Машенька тоже спать сейчас пойдёт, в свою кроватку ляжет»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618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7a983d1c9a2df2615ca8fc1dc729d3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телефон\79c2d1e67c4753657b4bf7322b33619a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92791" cy="331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User\Desktop\картинки для педчтений\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46" y="0"/>
            <a:ext cx="4500867" cy="337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\Desktop\картинки для педчтений\i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43" y="3316416"/>
            <a:ext cx="4715252" cy="354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User\Desktop\телефон\ae4c18c0d3ce81b937b07fb7efe8a17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720" y="3257492"/>
            <a:ext cx="4501280" cy="360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188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7a983d1c9a2df2615ca8fc1dc729d3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45558" y="823355"/>
            <a:ext cx="7488832" cy="2565046"/>
          </a:xfrm>
          <a:prstGeom prst="rect">
            <a:avLst/>
          </a:prstGeom>
        </p:spPr>
        <p:txBody>
          <a:bodyPr anchor="b"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271C">
                    <a:satMod val="130000"/>
                  </a:srgbClr>
                </a:solidFill>
                <a:effectLst/>
                <a:uLnTx/>
                <a:uFillTx/>
                <a:latin typeface="Times New Roman"/>
                <a:ea typeface="SimSun"/>
                <a:cs typeface="Times New Roman"/>
              </a:rPr>
              <a:t>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271C">
                    <a:satMod val="130000"/>
                  </a:srgbClr>
                </a:solidFill>
                <a:effectLst/>
                <a:uLnTx/>
                <a:uFillTx/>
                <a:latin typeface="Times New Roman"/>
                <a:ea typeface="SimSun"/>
                <a:cs typeface="Times New Roman"/>
              </a:rPr>
              <a:t>Картотеки: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271C">
                    <a:satMod val="130000"/>
                  </a:srgbClr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/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271C">
                    <a:satMod val="130000"/>
                  </a:srgbClr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</a:b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271C">
                    <a:satMod val="130000"/>
                  </a:srgbClr>
                </a:solidFill>
                <a:effectLst/>
                <a:uLnTx/>
                <a:uFillTx/>
                <a:latin typeface="Times New Roman"/>
                <a:ea typeface="SimSun"/>
                <a:cs typeface="Times New Roman"/>
              </a:rPr>
              <a:t>«Стихи об игрушках»;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271C">
                    <a:satMod val="130000"/>
                  </a:srgbClr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/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271C">
                    <a:satMod val="130000"/>
                  </a:srgbClr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</a:b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271C">
                    <a:satMod val="130000"/>
                  </a:srgbClr>
                </a:solidFill>
                <a:effectLst/>
                <a:uLnTx/>
                <a:uFillTx/>
                <a:latin typeface="Times New Roman"/>
                <a:ea typeface="SimSun"/>
                <a:cs typeface="Times New Roman"/>
              </a:rPr>
              <a:t>«Загадки об игрушках».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271C">
                    <a:satMod val="130000"/>
                  </a:srgbClr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271C">
                    <a:satMod val="130000"/>
                  </a:srgbClr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</a:b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4F271C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orbel"/>
              <a:ea typeface="+mj-ea"/>
              <a:cs typeface="+mj-cs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95536" y="3212976"/>
            <a:ext cx="7262624" cy="3024336"/>
          </a:xfrm>
          <a:prstGeom prst="rect">
            <a:avLst/>
          </a:prstGeom>
        </p:spPr>
        <p:txBody>
          <a:bodyPr tIns="0">
            <a:normAutofit lnSpcReduction="1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720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271C">
                    <a:shade val="30000"/>
                    <a:satMod val="150000"/>
                  </a:srgbClr>
                </a:solidFill>
                <a:effectLst/>
                <a:uLnTx/>
                <a:uFillTx/>
                <a:latin typeface="Times New Roman"/>
                <a:ea typeface="SimSun"/>
                <a:cs typeface="Times New Roman"/>
              </a:rPr>
              <a:t>Выставки: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271C">
                    <a:shade val="30000"/>
                    <a:satMod val="150000"/>
                  </a:srgbClr>
                </a:solidFill>
                <a:effectLst/>
                <a:uLnTx/>
                <a:uFillTx/>
                <a:latin typeface="Times New Roman"/>
                <a:ea typeface="SimSun"/>
                <a:cs typeface="Times New Roman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271C">
                    <a:shade val="30000"/>
                    <a:satMod val="150000"/>
                  </a:srgbClr>
                </a:solidFill>
                <a:effectLst/>
                <a:uLnTx/>
                <a:uFillTx/>
                <a:latin typeface="Times New Roman"/>
                <a:ea typeface="SimSun"/>
                <a:cs typeface="Times New Roman"/>
              </a:rPr>
            </a:b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271C">
                    <a:shade val="30000"/>
                    <a:satMod val="150000"/>
                  </a:srgbClr>
                </a:solidFill>
                <a:effectLst/>
                <a:uLnTx/>
                <a:uFillTx/>
                <a:latin typeface="Times New Roman"/>
                <a:ea typeface="SimSun"/>
                <a:cs typeface="Times New Roman"/>
              </a:rPr>
              <a:t>«Плюшевый медведь»;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271C">
                    <a:shade val="30000"/>
                    <a:satMod val="150000"/>
                  </a:srgbClr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/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271C">
                    <a:shade val="30000"/>
                    <a:satMod val="150000"/>
                  </a:srgbClr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</a:b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271C">
                    <a:shade val="30000"/>
                    <a:satMod val="150000"/>
                  </a:srgbClr>
                </a:solidFill>
                <a:effectLst/>
                <a:uLnTx/>
                <a:uFillTx/>
                <a:latin typeface="Times New Roman"/>
                <a:ea typeface="SimSun"/>
                <a:cs typeface="Times New Roman"/>
              </a:rPr>
              <a:t>«Выставка военного транспорта».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271C">
                    <a:shade val="30000"/>
                    <a:satMod val="150000"/>
                  </a:srgbClr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/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271C">
                    <a:shade val="30000"/>
                    <a:satMod val="150000"/>
                  </a:srgbClr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</a:b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rgbClr val="4F271C">
                  <a:shade val="30000"/>
                  <a:satMod val="150000"/>
                </a:srgb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522975"/>
            <a:ext cx="2798128" cy="1812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188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7a983d1c9a2df2615ca8fc1dc729d3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User\Desktop\x_ded392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2" y="0"/>
            <a:ext cx="2557068" cy="303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User\Desktop\x_28cd5c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"/>
            <a:ext cx="2536800" cy="303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User\Desktop\x_376e97f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576" y="0"/>
            <a:ext cx="4051424" cy="303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User\Desktop\IMG_20170316_14562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292" y="3031604"/>
            <a:ext cx="6275495" cy="3826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\Desktop\x_beac123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203" y="3031604"/>
            <a:ext cx="2869798" cy="3826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188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7a983d1c9a2df2615ca8fc1dc729d3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4e5df7f5fcaf2ccd372e10831d5f02b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3226521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User\Desktop\i 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520" y="0"/>
            <a:ext cx="5917479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\Desktop\9f09bb92b620eb7fac121e81bed2de2e_98666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68960"/>
            <a:ext cx="3751728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Desktop\i (5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727" y="3068960"/>
            <a:ext cx="2980513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User\Desktop\IMG_20170316_1518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1" y="3068960"/>
            <a:ext cx="2411760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188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7a983d1c9a2df2615ca8fc1dc729d3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23528" y="944143"/>
            <a:ext cx="7992888" cy="1844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6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826" y="2636912"/>
            <a:ext cx="5529263" cy="395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188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7a983d1c9a2df2615ca8fc1dc729d3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95536" y="58846"/>
            <a:ext cx="770485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83464" algn="ctr">
              <a:lnSpc>
                <a:spcPct val="150000"/>
              </a:lnSpc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Как не возможно представить ребенка вне игры, так почти ни одна игра не обходится без игрушки. Игра и игрушка неотделимы друг от друга. Игрушка может вызвать к жизни игру, а игра, иной раз, требует для развития новую игрушку. </a:t>
            </a:r>
          </a:p>
        </p:txBody>
      </p:sp>
    </p:spTree>
    <p:extLst>
      <p:ext uri="{BB962C8B-B14F-4D97-AF65-F5344CB8AC3E}">
        <p14:creationId xmlns:p14="http://schemas.microsoft.com/office/powerpoint/2010/main" val="108302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7887" y="233353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j-ea"/>
                <a:cs typeface="Times New Roman" pitchFamily="18" charset="0"/>
              </a:rPr>
              <a:t>На что опираются родители в подборе игрушек?</a:t>
            </a:r>
            <a:endParaRPr kumimoji="0" lang="ru-RU" sz="18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87" y="1556792"/>
            <a:ext cx="8382000" cy="471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285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7a983d1c9a2df2615ca8fc1dc729d3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980728"/>
            <a:ext cx="7920880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" lvl="0" algn="ctr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ru-RU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Родительское собрание </a:t>
            </a:r>
          </a:p>
          <a:p>
            <a:pPr marL="27432" lvl="0" algn="ctr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ru-RU" sz="7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«Роль игрушек в жизни ребёнка дошкольного возраста»</a:t>
            </a:r>
            <a:endParaRPr lang="ru-RU" sz="7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18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7a983d1c9a2df2615ca8fc1dc729d3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11560" y="548680"/>
            <a:ext cx="74980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Эксперимент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75474" y="1714382"/>
            <a:ext cx="7920880" cy="529356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>
              <a:lnSpc>
                <a:spcPct val="115000"/>
              </a:lnSpc>
              <a:spcAft>
                <a:spcPts val="170"/>
              </a:spcAft>
            </a:pPr>
            <a:r>
              <a:rPr lang="ru-RU" sz="5700" b="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</a:t>
            </a:r>
            <a:r>
              <a:rPr lang="ru-RU" sz="57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«Какую игрушку выбрал Ваш ребёнок»</a:t>
            </a:r>
            <a:endParaRPr lang="ru-RU" sz="5700" dirty="0" smtClean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5100" u="sng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Ведущий:</a:t>
            </a:r>
            <a:r>
              <a:rPr lang="ru-RU" sz="51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На столе вы видите разнообразные игрушки. Как вы думаете, какую игрушку выбрал бы ваш ребенок? Насколько верно вы сможете посмотреть на мир глазами вашего ребенка.</a:t>
            </a:r>
            <a:br>
              <a:rPr lang="ru-RU" sz="51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51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 теперь посмотрим, какую игрушку на самом деле выбрал Ваш ребёнок.</a:t>
            </a:r>
            <a:br>
              <a:rPr lang="ru-RU" sz="51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5100" u="sng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Ведущий.</a:t>
            </a:r>
            <a:r>
              <a:rPr lang="ru-RU" sz="51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Мы провели опрос детей с целью выявление игровых предпочтений.</a:t>
            </a:r>
            <a:endParaRPr lang="ru-RU" sz="51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618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7a983d1c9a2df2615ca8fc1dc729d3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575556" y="737320"/>
            <a:ext cx="7992888" cy="612068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Консультации для родителей:</a:t>
            </a:r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/>
                <a:ea typeface="SimSun"/>
              </a:rPr>
              <a:t> </a:t>
            </a:r>
            <a:endParaRPr lang="ru-RU" dirty="0" smtClean="0"/>
          </a:p>
          <a:p>
            <a:pPr marL="342900" indent="-342900">
              <a:lnSpc>
                <a:spcPct val="115000"/>
              </a:lnSpc>
              <a:buFont typeface="Symbol"/>
              <a:buChar char=""/>
            </a:pPr>
            <a:r>
              <a:rPr lang="ru-RU" sz="4400" dirty="0" smtClean="0">
                <a:solidFill>
                  <a:schemeClr val="tx1"/>
                </a:solidFill>
                <a:latin typeface="Times New Roman"/>
                <a:ea typeface="SimSun"/>
                <a:cs typeface="Times New Roman"/>
              </a:rPr>
              <a:t>«Зачем ребенку любимая игрушка?"</a:t>
            </a:r>
            <a:endParaRPr lang="ru-RU" sz="4400" dirty="0" smtClean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sz="4400" dirty="0" smtClean="0">
                <a:solidFill>
                  <a:schemeClr val="tx1"/>
                </a:solidFill>
                <a:latin typeface="Times New Roman"/>
                <a:ea typeface="SimSun"/>
                <a:cs typeface="Times New Roman"/>
              </a:rPr>
              <a:t> </a:t>
            </a:r>
            <a:endParaRPr lang="ru-RU" sz="4400" dirty="0" smtClean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buFont typeface="Symbol"/>
              <a:buChar char=""/>
            </a:pPr>
            <a:r>
              <a:rPr lang="ru-RU" sz="4400" dirty="0" smtClean="0">
                <a:solidFill>
                  <a:schemeClr val="tx1"/>
                </a:solidFill>
                <a:latin typeface="Times New Roman"/>
                <a:ea typeface="SimSun"/>
                <a:cs typeface="Times New Roman"/>
              </a:rPr>
              <a:t>«Игрушки для детей: как выбрать, с чем играть?»</a:t>
            </a:r>
            <a:endParaRPr lang="ru-RU" sz="4400" dirty="0" smtClean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sz="4400" dirty="0" smtClean="0">
                <a:solidFill>
                  <a:schemeClr val="tx1"/>
                </a:solidFill>
                <a:latin typeface="Times New Roman"/>
                <a:ea typeface="SimSun"/>
                <a:cs typeface="Times New Roman"/>
              </a:rPr>
              <a:t> </a:t>
            </a:r>
            <a:endParaRPr lang="ru-RU" sz="4400" dirty="0" smtClean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buFont typeface="Symbol"/>
              <a:buChar char=""/>
            </a:pPr>
            <a:r>
              <a:rPr lang="ru-RU" sz="4400" dirty="0" smtClean="0">
                <a:solidFill>
                  <a:schemeClr val="tx1"/>
                </a:solidFill>
                <a:latin typeface="Times New Roman"/>
                <a:ea typeface="SimSun"/>
                <a:cs typeface="Times New Roman"/>
              </a:rPr>
              <a:t>«Осторожно игрушка».</a:t>
            </a:r>
            <a:endParaRPr lang="ru-RU" sz="4400" dirty="0" smtClean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Times New Roman"/>
                <a:ea typeface="SimSun"/>
                <a:cs typeface="Times New Roman"/>
              </a:rPr>
              <a:t> </a:t>
            </a:r>
            <a:endParaRPr lang="ru-RU" sz="2000" dirty="0" smtClean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618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7a983d1c9a2df2615ca8fc1dc729d3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19236" y="1160748"/>
            <a:ext cx="7344816" cy="4536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6000" b="1" smtClean="0">
                <a:solidFill>
                  <a:srgbClr val="FF0000"/>
                </a:solidFill>
                <a:latin typeface="Times New Roman"/>
                <a:ea typeface="SimSun"/>
                <a:cs typeface="Times New Roman"/>
              </a:rPr>
              <a:t>Папки – передвижки:</a:t>
            </a:r>
            <a:r>
              <a:rPr lang="ru-RU" sz="6000" b="1" smtClean="0">
                <a:solidFill>
                  <a:srgbClr val="FF0000"/>
                </a:solidFill>
                <a:latin typeface="Calibri"/>
                <a:ea typeface="SimSun"/>
                <a:cs typeface="Times New Roman"/>
              </a:rPr>
              <a:t/>
            </a:r>
            <a:br>
              <a:rPr lang="ru-RU" sz="6000" b="1" smtClean="0">
                <a:solidFill>
                  <a:srgbClr val="FF0000"/>
                </a:solidFill>
                <a:latin typeface="Calibri"/>
                <a:ea typeface="SimSun"/>
                <a:cs typeface="Times New Roman"/>
              </a:rPr>
            </a:br>
            <a:r>
              <a:rPr lang="ru-RU" smtClean="0">
                <a:latin typeface="Times New Roman"/>
                <a:ea typeface="SimSun"/>
                <a:cs typeface="Times New Roman"/>
              </a:rPr>
              <a:t>«Игра в жизни дошкольника»;</a:t>
            </a:r>
            <a:r>
              <a:rPr lang="ru-RU" sz="3600" smtClean="0">
                <a:latin typeface="Calibri"/>
                <a:ea typeface="Calibri"/>
                <a:cs typeface="Times New Roman"/>
              </a:rPr>
              <a:t/>
            </a:r>
            <a:br>
              <a:rPr lang="ru-RU" sz="3600" smtClean="0">
                <a:latin typeface="Calibri"/>
                <a:ea typeface="Calibri"/>
                <a:cs typeface="Times New Roman"/>
              </a:rPr>
            </a:br>
            <a:r>
              <a:rPr lang="ru-RU" smtClean="0">
                <a:latin typeface="Times New Roman"/>
                <a:ea typeface="SimSun"/>
                <a:cs typeface="Times New Roman"/>
              </a:rPr>
              <a:t>«Детские игрушки и требования к ним».</a:t>
            </a:r>
            <a:endParaRPr lang="ru-RU" sz="36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7618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7a983d1c9a2df2615ca8fc1dc729d3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User\Desktop\картинки для педчтений\IMG_20170317_1452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81"/>
            <a:ext cx="5966774" cy="335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C:\Users\User\Desktop\картинки для педчтений\IMG_20170317_1451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439" y="3356992"/>
            <a:ext cx="6115466" cy="352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18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7a983d1c9a2df2615ca8fc1dc729d3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08640" y="558098"/>
            <a:ext cx="7406640" cy="1844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7300" dirty="0" smtClean="0">
                <a:solidFill>
                  <a:srgbClr val="FF0000"/>
                </a:solidFill>
                <a:latin typeface="Times New Roman"/>
                <a:ea typeface="SimSun"/>
                <a:cs typeface="Times New Roman"/>
              </a:rPr>
              <a:t>Памятки</a:t>
            </a:r>
            <a:r>
              <a:rPr lang="ru-RU" dirty="0" smtClean="0">
                <a:latin typeface="Times New Roman"/>
                <a:ea typeface="SimSun"/>
                <a:cs typeface="Times New Roman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/>
                <a:ea typeface="SimSun"/>
                <a:cs typeface="Times New Roman"/>
              </a:rPr>
              <a:t>:</a:t>
            </a:r>
            <a:r>
              <a:rPr lang="ru-RU" sz="36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3600" dirty="0" smtClean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23528" y="1340768"/>
            <a:ext cx="7776864" cy="532859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Wingdings"/>
              <a:buChar char=""/>
            </a:pPr>
            <a:r>
              <a:rPr lang="ru-RU" sz="4400" dirty="0" smtClean="0">
                <a:solidFill>
                  <a:schemeClr val="tx1"/>
                </a:solidFill>
                <a:latin typeface="Times New Roman"/>
                <a:ea typeface="SimSun"/>
                <a:cs typeface="Times New Roman"/>
              </a:rPr>
              <a:t>«Игрушки»;</a:t>
            </a:r>
            <a:endParaRPr lang="ru-RU" sz="4400" dirty="0" smtClean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342900" indent="-342900">
              <a:lnSpc>
                <a:spcPct val="150000"/>
              </a:lnSpc>
              <a:buFont typeface="Wingdings"/>
              <a:buChar char=""/>
            </a:pPr>
            <a:r>
              <a:rPr lang="ru-RU" sz="4400" dirty="0" smtClean="0">
                <a:solidFill>
                  <a:schemeClr val="tx1"/>
                </a:solidFill>
                <a:latin typeface="Times New Roman"/>
                <a:ea typeface="SimSun"/>
                <a:cs typeface="Times New Roman"/>
              </a:rPr>
              <a:t>«Игры для развития памяти»;</a:t>
            </a:r>
            <a:endParaRPr lang="ru-RU" sz="4400" dirty="0" smtClean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342900" indent="-342900">
              <a:lnSpc>
                <a:spcPct val="150000"/>
              </a:lnSpc>
              <a:buFont typeface="Wingdings"/>
              <a:buChar char=""/>
            </a:pPr>
            <a:r>
              <a:rPr lang="ru-RU" sz="4400" dirty="0" smtClean="0">
                <a:solidFill>
                  <a:schemeClr val="tx1"/>
                </a:solidFill>
                <a:latin typeface="Times New Roman"/>
                <a:ea typeface="SimSun"/>
                <a:cs typeface="Times New Roman"/>
              </a:rPr>
              <a:t>«Как приучить малыша к новой игрушке»;</a:t>
            </a:r>
            <a:endParaRPr lang="ru-RU" sz="4400" dirty="0" smtClean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342900" indent="-342900">
              <a:lnSpc>
                <a:spcPct val="150000"/>
              </a:lnSpc>
              <a:spcAft>
                <a:spcPts val="1000"/>
              </a:spcAft>
              <a:buFont typeface="Wingdings"/>
              <a:buChar char=""/>
            </a:pPr>
            <a:r>
              <a:rPr lang="ru-RU" sz="4400" dirty="0" smtClean="0">
                <a:solidFill>
                  <a:schemeClr val="tx1"/>
                </a:solidFill>
                <a:latin typeface="Times New Roman"/>
                <a:ea typeface="SimSun"/>
                <a:cs typeface="Times New Roman"/>
              </a:rPr>
              <a:t>«Как привлечь ребёнка к уборке игрушек».</a:t>
            </a:r>
            <a:endParaRPr lang="ru-RU" sz="4400" dirty="0" smtClean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618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644</Words>
  <Application>Microsoft Office PowerPoint</Application>
  <PresentationFormat>Экран (4:3)</PresentationFormat>
  <Paragraphs>51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2017-03-18T03:08:11Z</dcterms:created>
  <dcterms:modified xsi:type="dcterms:W3CDTF">2017-03-18T03:36:28Z</dcterms:modified>
</cp:coreProperties>
</file>